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2.jpg" ContentType="image/jpg"/>
  <Override PartName="/ppt/media/image44.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46"/>
  </p:notesMasterIdLst>
  <p:sldIdLst>
    <p:sldId id="256" r:id="rId5"/>
    <p:sldId id="258" r:id="rId6"/>
    <p:sldId id="395" r:id="rId7"/>
    <p:sldId id="1186" r:id="rId8"/>
    <p:sldId id="288" r:id="rId9"/>
    <p:sldId id="283" r:id="rId10"/>
    <p:sldId id="278" r:id="rId11"/>
    <p:sldId id="1603" r:id="rId12"/>
    <p:sldId id="1611" r:id="rId13"/>
    <p:sldId id="1614" r:id="rId14"/>
    <p:sldId id="1615" r:id="rId15"/>
    <p:sldId id="1616" r:id="rId16"/>
    <p:sldId id="454" r:id="rId17"/>
    <p:sldId id="453" r:id="rId18"/>
    <p:sldId id="446" r:id="rId19"/>
    <p:sldId id="1610" r:id="rId20"/>
    <p:sldId id="1588" r:id="rId21"/>
    <p:sldId id="447" r:id="rId22"/>
    <p:sldId id="1612" r:id="rId23"/>
    <p:sldId id="269" r:id="rId24"/>
    <p:sldId id="432" r:id="rId25"/>
    <p:sldId id="1187" r:id="rId26"/>
    <p:sldId id="1170" r:id="rId27"/>
    <p:sldId id="1171" r:id="rId28"/>
    <p:sldId id="1173" r:id="rId29"/>
    <p:sldId id="396" r:id="rId30"/>
    <p:sldId id="398" r:id="rId31"/>
    <p:sldId id="456" r:id="rId32"/>
    <p:sldId id="1172" r:id="rId33"/>
    <p:sldId id="1175" r:id="rId34"/>
    <p:sldId id="1177" r:id="rId35"/>
    <p:sldId id="370" r:id="rId36"/>
    <p:sldId id="444" r:id="rId37"/>
    <p:sldId id="270" r:id="rId38"/>
    <p:sldId id="1618" r:id="rId39"/>
    <p:sldId id="1619" r:id="rId40"/>
    <p:sldId id="463" r:id="rId41"/>
    <p:sldId id="1620" r:id="rId42"/>
    <p:sldId id="1174" r:id="rId43"/>
    <p:sldId id="1188" r:id="rId44"/>
    <p:sldId id="347" r:id="rId45"/>
  </p:sldIdLst>
  <p:sldSz cx="10691813" cy="7559675"/>
  <p:notesSz cx="6858000" cy="9144000"/>
  <p:embeddedFontLst>
    <p:embeddedFont>
      <p:font typeface="Lato" panose="020F0502020204030203" pitchFamily="34" charset="0"/>
      <p:regular r:id="rId47"/>
      <p:bold r:id="rId48"/>
      <p:italic r:id="rId49"/>
      <p:boldItalic r:id="rId50"/>
    </p:embeddedFont>
    <p:embeddedFont>
      <p:font typeface="Roboto" pitchFamily="2" charset="0"/>
      <p:regular r:id="rId51"/>
      <p:bold r:id="rId52"/>
      <p:italic r:id="rId53"/>
      <p:boldItalic r:id="rId54"/>
    </p:embeddedFont>
    <p:embeddedFont>
      <p:font typeface="Tahoma" panose="020B0604030504040204" pitchFamily="34" charset="0"/>
      <p:regular r:id="rId55"/>
      <p:bold r:id="rId56"/>
    </p:embeddedFont>
    <p:embeddedFont>
      <p:font typeface="Times" panose="02020603050405020304" pitchFamily="18" charset="0"/>
      <p:regular r:id="rId57"/>
      <p:bold r:id="rId58"/>
      <p:italic r:id="rId59"/>
      <p:boldItalic r:id="rId60"/>
    </p:embeddedFont>
    <p:embeddedFont>
      <p:font typeface="Trebuchet MS" panose="020B0603020202020204" pitchFamily="34" charset="0"/>
      <p:regular r:id="rId61"/>
      <p:bold r:id="rId62"/>
      <p:italic r:id="rId63"/>
      <p:boldItalic r:id="rId64"/>
    </p:embeddedFont>
  </p:embeddedFontLst>
  <p:defaultTextStyle>
    <a:defPPr>
      <a:defRPr lang="en-US"/>
    </a:defPPr>
    <a:lvl1pPr marL="0" algn="l" defTabSz="1042229" rtl="0" eaLnBrk="1" latinLnBrk="0" hangingPunct="1">
      <a:defRPr sz="2053" kern="1200">
        <a:solidFill>
          <a:schemeClr val="tx1"/>
        </a:solidFill>
        <a:latin typeface="+mn-lt"/>
        <a:ea typeface="+mn-ea"/>
        <a:cs typeface="+mn-cs"/>
      </a:defRPr>
    </a:lvl1pPr>
    <a:lvl2pPr marL="521116" algn="l" defTabSz="1042229" rtl="0" eaLnBrk="1" latinLnBrk="0" hangingPunct="1">
      <a:defRPr sz="2053" kern="1200">
        <a:solidFill>
          <a:schemeClr val="tx1"/>
        </a:solidFill>
        <a:latin typeface="+mn-lt"/>
        <a:ea typeface="+mn-ea"/>
        <a:cs typeface="+mn-cs"/>
      </a:defRPr>
    </a:lvl2pPr>
    <a:lvl3pPr marL="1042229" algn="l" defTabSz="1042229" rtl="0" eaLnBrk="1" latinLnBrk="0" hangingPunct="1">
      <a:defRPr sz="2053" kern="1200">
        <a:solidFill>
          <a:schemeClr val="tx1"/>
        </a:solidFill>
        <a:latin typeface="+mn-lt"/>
        <a:ea typeface="+mn-ea"/>
        <a:cs typeface="+mn-cs"/>
      </a:defRPr>
    </a:lvl3pPr>
    <a:lvl4pPr marL="1563342" algn="l" defTabSz="1042229" rtl="0" eaLnBrk="1" latinLnBrk="0" hangingPunct="1">
      <a:defRPr sz="2053" kern="1200">
        <a:solidFill>
          <a:schemeClr val="tx1"/>
        </a:solidFill>
        <a:latin typeface="+mn-lt"/>
        <a:ea typeface="+mn-ea"/>
        <a:cs typeface="+mn-cs"/>
      </a:defRPr>
    </a:lvl4pPr>
    <a:lvl5pPr marL="2084458" algn="l" defTabSz="1042229" rtl="0" eaLnBrk="1" latinLnBrk="0" hangingPunct="1">
      <a:defRPr sz="2053" kern="1200">
        <a:solidFill>
          <a:schemeClr val="tx1"/>
        </a:solidFill>
        <a:latin typeface="+mn-lt"/>
        <a:ea typeface="+mn-ea"/>
        <a:cs typeface="+mn-cs"/>
      </a:defRPr>
    </a:lvl5pPr>
    <a:lvl6pPr marL="2605570" algn="l" defTabSz="1042229" rtl="0" eaLnBrk="1" latinLnBrk="0" hangingPunct="1">
      <a:defRPr sz="2053" kern="1200">
        <a:solidFill>
          <a:schemeClr val="tx1"/>
        </a:solidFill>
        <a:latin typeface="+mn-lt"/>
        <a:ea typeface="+mn-ea"/>
        <a:cs typeface="+mn-cs"/>
      </a:defRPr>
    </a:lvl6pPr>
    <a:lvl7pPr marL="3126686" algn="l" defTabSz="1042229" rtl="0" eaLnBrk="1" latinLnBrk="0" hangingPunct="1">
      <a:defRPr sz="2053" kern="1200">
        <a:solidFill>
          <a:schemeClr val="tx1"/>
        </a:solidFill>
        <a:latin typeface="+mn-lt"/>
        <a:ea typeface="+mn-ea"/>
        <a:cs typeface="+mn-cs"/>
      </a:defRPr>
    </a:lvl7pPr>
    <a:lvl8pPr marL="3647800" algn="l" defTabSz="1042229" rtl="0" eaLnBrk="1" latinLnBrk="0" hangingPunct="1">
      <a:defRPr sz="2053" kern="1200">
        <a:solidFill>
          <a:schemeClr val="tx1"/>
        </a:solidFill>
        <a:latin typeface="+mn-lt"/>
        <a:ea typeface="+mn-ea"/>
        <a:cs typeface="+mn-cs"/>
      </a:defRPr>
    </a:lvl8pPr>
    <a:lvl9pPr marL="4168915" algn="l" defTabSz="1042229" rtl="0" eaLnBrk="1" latinLnBrk="0" hangingPunct="1">
      <a:defRPr sz="20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73C"/>
    <a:srgbClr val="E1251A"/>
    <a:srgbClr val="E22319"/>
    <a:srgbClr val="D6DAD9"/>
    <a:srgbClr val="E30613"/>
    <a:srgbClr val="33FF34"/>
    <a:srgbClr val="828186"/>
    <a:srgbClr val="FFFFFF"/>
    <a:srgbClr val="A5A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5097" autoAdjust="0"/>
  </p:normalViewPr>
  <p:slideViewPr>
    <p:cSldViewPr showGuides="1">
      <p:cViewPr varScale="1">
        <p:scale>
          <a:sx n="76" d="100"/>
          <a:sy n="76" d="100"/>
        </p:scale>
        <p:origin x="1474" y="43"/>
      </p:cViewPr>
      <p:guideLst>
        <p:guide orient="horz" pos="2381"/>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263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18FBD-4DC3-4D4B-8A20-5DC1BEA84FB2}" type="doc">
      <dgm:prSet loTypeId="urn:microsoft.com/office/officeart/2005/8/layout/pyramid2" loCatId="list" qsTypeId="urn:microsoft.com/office/officeart/2005/8/quickstyle/simple1" qsCatId="simple" csTypeId="urn:microsoft.com/office/officeart/2005/8/colors/accent6_2" csCatId="accent6" phldr="1"/>
      <dgm:spPr/>
    </dgm:pt>
    <dgm:pt modelId="{A3B3A7AB-2956-42F8-A711-C0AECC6A77C8}">
      <dgm:prSet phldrT="[Text]"/>
      <dgm:spPr/>
      <dgm:t>
        <a:bodyPr/>
        <a:lstStyle/>
        <a:p>
          <a:pPr>
            <a:buFont typeface="Arial" panose="020B0604020202020204" pitchFamily="34" charset="0"/>
            <a:buChar char="•"/>
          </a:pPr>
          <a:r>
            <a:rPr lang="en-GB" altLang="en-US" dirty="0">
              <a:latin typeface="Calibri" panose="020F0502020204030204" pitchFamily="34" charset="0"/>
              <a:cs typeface="Calibri" panose="020F0502020204030204" pitchFamily="34" charset="0"/>
            </a:rPr>
            <a:t>About 1.5 million people have a learning disability in the UK (NHS, 2018).</a:t>
          </a:r>
          <a:endParaRPr lang="en-GB" dirty="0">
            <a:latin typeface="Calibri" panose="020F0502020204030204" pitchFamily="34" charset="0"/>
            <a:cs typeface="Calibri" panose="020F0502020204030204" pitchFamily="34" charset="0"/>
          </a:endParaRPr>
        </a:p>
      </dgm:t>
    </dgm:pt>
    <dgm:pt modelId="{230A4326-E64E-45EE-9503-372040CAEC2F}" type="parTrans" cxnId="{90DEB852-87A0-4AFF-B30D-0E05C57F81AE}">
      <dgm:prSet/>
      <dgm:spPr/>
      <dgm:t>
        <a:bodyPr/>
        <a:lstStyle/>
        <a:p>
          <a:endParaRPr lang="en-GB"/>
        </a:p>
      </dgm:t>
    </dgm:pt>
    <dgm:pt modelId="{0233DA08-3703-413C-8766-FE2D5C3F0777}" type="sibTrans" cxnId="{90DEB852-87A0-4AFF-B30D-0E05C57F81AE}">
      <dgm:prSet/>
      <dgm:spPr/>
      <dgm:t>
        <a:bodyPr/>
        <a:lstStyle/>
        <a:p>
          <a:endParaRPr lang="en-GB"/>
        </a:p>
      </dgm:t>
    </dgm:pt>
    <dgm:pt modelId="{CCCAF724-96B8-4C48-AAF8-0BD91FC025A8}">
      <dgm:prSet phldrT="[Text]"/>
      <dgm:spPr/>
      <dgm:t>
        <a:bodyPr/>
        <a:lstStyle/>
        <a:p>
          <a:pPr>
            <a:buFont typeface="Wingdings" panose="05000000000000000000" pitchFamily="2" charset="2"/>
            <a:buChar char="Ø"/>
          </a:pPr>
          <a:r>
            <a:rPr lang="en-GB" altLang="en-US" dirty="0">
              <a:latin typeface="Calibri" panose="020F0502020204030204" pitchFamily="34" charset="0"/>
              <a:cs typeface="Calibri" panose="020F0502020204030204" pitchFamily="34" charset="0"/>
            </a:rPr>
            <a:t>Up to 350,000 people have severe learning disabilities (NHS, 2018).</a:t>
          </a:r>
          <a:endParaRPr lang="en-GB" dirty="0">
            <a:latin typeface="Calibri" panose="020F0502020204030204" pitchFamily="34" charset="0"/>
            <a:cs typeface="Calibri" panose="020F0502020204030204" pitchFamily="34" charset="0"/>
          </a:endParaRPr>
        </a:p>
      </dgm:t>
    </dgm:pt>
    <dgm:pt modelId="{B1FD30A5-3974-457F-984C-260126E55BAE}" type="parTrans" cxnId="{FF8C774C-D81C-4560-800C-3C75DB6A5594}">
      <dgm:prSet/>
      <dgm:spPr/>
      <dgm:t>
        <a:bodyPr/>
        <a:lstStyle/>
        <a:p>
          <a:endParaRPr lang="en-GB"/>
        </a:p>
      </dgm:t>
    </dgm:pt>
    <dgm:pt modelId="{BCDEC0DB-BFA5-439A-B111-FAB7B06DCA04}" type="sibTrans" cxnId="{FF8C774C-D81C-4560-800C-3C75DB6A5594}">
      <dgm:prSet/>
      <dgm:spPr/>
      <dgm:t>
        <a:bodyPr/>
        <a:lstStyle/>
        <a:p>
          <a:endParaRPr lang="en-GB"/>
        </a:p>
      </dgm:t>
    </dgm:pt>
    <dgm:pt modelId="{B1985B3D-7DB6-4C90-A2E3-F6B45DBC9244}">
      <dgm:prSet phldrT="[Text]"/>
      <dgm:spPr/>
      <dgm:t>
        <a:bodyPr/>
        <a:lstStyle/>
        <a:p>
          <a:pPr>
            <a:buFont typeface="Wingdings" panose="05000000000000000000" pitchFamily="2" charset="2"/>
            <a:buChar char="Ø"/>
          </a:pPr>
          <a:r>
            <a:rPr lang="en-GB" altLang="en-US" dirty="0">
              <a:latin typeface="Calibri" panose="020F0502020204030204" pitchFamily="34" charset="0"/>
              <a:cs typeface="Calibri" panose="020F0502020204030204" pitchFamily="34" charset="0"/>
            </a:rPr>
            <a:t>44% - 52% of autistic people may have a learning disability (NHS, 2018).</a:t>
          </a:r>
          <a:endParaRPr lang="en-GB" dirty="0">
            <a:latin typeface="Calibri" panose="020F0502020204030204" pitchFamily="34" charset="0"/>
            <a:cs typeface="Calibri" panose="020F0502020204030204" pitchFamily="34" charset="0"/>
          </a:endParaRPr>
        </a:p>
      </dgm:t>
    </dgm:pt>
    <dgm:pt modelId="{0636199A-6854-484C-A204-B7FE24EB0753}" type="parTrans" cxnId="{9B9E00AB-5746-43CE-9129-2EFE39FE7A66}">
      <dgm:prSet/>
      <dgm:spPr/>
      <dgm:t>
        <a:bodyPr/>
        <a:lstStyle/>
        <a:p>
          <a:endParaRPr lang="en-GB"/>
        </a:p>
      </dgm:t>
    </dgm:pt>
    <dgm:pt modelId="{FA7655D9-6114-48BA-96AC-0AC91CB80CC7}" type="sibTrans" cxnId="{9B9E00AB-5746-43CE-9129-2EFE39FE7A66}">
      <dgm:prSet/>
      <dgm:spPr/>
      <dgm:t>
        <a:bodyPr/>
        <a:lstStyle/>
        <a:p>
          <a:endParaRPr lang="en-GB"/>
        </a:p>
      </dgm:t>
    </dgm:pt>
    <dgm:pt modelId="{BCA73F34-D45A-4205-A159-06D275796E28}" type="pres">
      <dgm:prSet presAssocID="{4CC18FBD-4DC3-4D4B-8A20-5DC1BEA84FB2}" presName="compositeShape" presStyleCnt="0">
        <dgm:presLayoutVars>
          <dgm:dir/>
          <dgm:resizeHandles/>
        </dgm:presLayoutVars>
      </dgm:prSet>
      <dgm:spPr/>
    </dgm:pt>
    <dgm:pt modelId="{8CE0FD2F-71D3-4F45-9727-8608B78E43E2}" type="pres">
      <dgm:prSet presAssocID="{4CC18FBD-4DC3-4D4B-8A20-5DC1BEA84FB2}" presName="pyramid" presStyleLbl="node1" presStyleIdx="0" presStyleCnt="1" custScaleX="66351" custScaleY="63815"/>
      <dgm:spPr/>
    </dgm:pt>
    <dgm:pt modelId="{B48DB0D6-239A-451D-AA15-811F2D7A235F}" type="pres">
      <dgm:prSet presAssocID="{4CC18FBD-4DC3-4D4B-8A20-5DC1BEA84FB2}" presName="theList" presStyleCnt="0"/>
      <dgm:spPr/>
    </dgm:pt>
    <dgm:pt modelId="{3114D9CE-0902-4371-8CB2-F8DE0212CA54}" type="pres">
      <dgm:prSet presAssocID="{A3B3A7AB-2956-42F8-A711-C0AECC6A77C8}" presName="aNode" presStyleLbl="fgAcc1" presStyleIdx="0" presStyleCnt="3">
        <dgm:presLayoutVars>
          <dgm:bulletEnabled val="1"/>
        </dgm:presLayoutVars>
      </dgm:prSet>
      <dgm:spPr/>
    </dgm:pt>
    <dgm:pt modelId="{11BBA0E6-B091-4BA3-95E1-63F032BDB39D}" type="pres">
      <dgm:prSet presAssocID="{A3B3A7AB-2956-42F8-A711-C0AECC6A77C8}" presName="aSpace" presStyleCnt="0"/>
      <dgm:spPr/>
    </dgm:pt>
    <dgm:pt modelId="{E085150B-C322-4F1F-99ED-0F4145A33EED}" type="pres">
      <dgm:prSet presAssocID="{CCCAF724-96B8-4C48-AAF8-0BD91FC025A8}" presName="aNode" presStyleLbl="fgAcc1" presStyleIdx="1" presStyleCnt="3">
        <dgm:presLayoutVars>
          <dgm:bulletEnabled val="1"/>
        </dgm:presLayoutVars>
      </dgm:prSet>
      <dgm:spPr/>
    </dgm:pt>
    <dgm:pt modelId="{B116609B-2641-4438-809A-F8EBEBB793F2}" type="pres">
      <dgm:prSet presAssocID="{CCCAF724-96B8-4C48-AAF8-0BD91FC025A8}" presName="aSpace" presStyleCnt="0"/>
      <dgm:spPr/>
    </dgm:pt>
    <dgm:pt modelId="{8A44D773-F4F4-4E09-9D8A-B3CC50CDECD2}" type="pres">
      <dgm:prSet presAssocID="{B1985B3D-7DB6-4C90-A2E3-F6B45DBC9244}" presName="aNode" presStyleLbl="fgAcc1" presStyleIdx="2" presStyleCnt="3">
        <dgm:presLayoutVars>
          <dgm:bulletEnabled val="1"/>
        </dgm:presLayoutVars>
      </dgm:prSet>
      <dgm:spPr/>
    </dgm:pt>
    <dgm:pt modelId="{F7011270-89C9-491B-9DBA-6DD9B326D89C}" type="pres">
      <dgm:prSet presAssocID="{B1985B3D-7DB6-4C90-A2E3-F6B45DBC9244}" presName="aSpace" presStyleCnt="0"/>
      <dgm:spPr/>
    </dgm:pt>
  </dgm:ptLst>
  <dgm:cxnLst>
    <dgm:cxn modelId="{1D72521E-0F24-47CE-80D5-2CD984B3BCFB}" type="presOf" srcId="{A3B3A7AB-2956-42F8-A711-C0AECC6A77C8}" destId="{3114D9CE-0902-4371-8CB2-F8DE0212CA54}" srcOrd="0" destOrd="0" presId="urn:microsoft.com/office/officeart/2005/8/layout/pyramid2"/>
    <dgm:cxn modelId="{A391B823-F621-4908-B218-20C628658C50}" type="presOf" srcId="{CCCAF724-96B8-4C48-AAF8-0BD91FC025A8}" destId="{E085150B-C322-4F1F-99ED-0F4145A33EED}" srcOrd="0" destOrd="0" presId="urn:microsoft.com/office/officeart/2005/8/layout/pyramid2"/>
    <dgm:cxn modelId="{FF8C774C-D81C-4560-800C-3C75DB6A5594}" srcId="{4CC18FBD-4DC3-4D4B-8A20-5DC1BEA84FB2}" destId="{CCCAF724-96B8-4C48-AAF8-0BD91FC025A8}" srcOrd="1" destOrd="0" parTransId="{B1FD30A5-3974-457F-984C-260126E55BAE}" sibTransId="{BCDEC0DB-BFA5-439A-B111-FAB7B06DCA04}"/>
    <dgm:cxn modelId="{90DEB852-87A0-4AFF-B30D-0E05C57F81AE}" srcId="{4CC18FBD-4DC3-4D4B-8A20-5DC1BEA84FB2}" destId="{A3B3A7AB-2956-42F8-A711-C0AECC6A77C8}" srcOrd="0" destOrd="0" parTransId="{230A4326-E64E-45EE-9503-372040CAEC2F}" sibTransId="{0233DA08-3703-413C-8766-FE2D5C3F0777}"/>
    <dgm:cxn modelId="{9B9E00AB-5746-43CE-9129-2EFE39FE7A66}" srcId="{4CC18FBD-4DC3-4D4B-8A20-5DC1BEA84FB2}" destId="{B1985B3D-7DB6-4C90-A2E3-F6B45DBC9244}" srcOrd="2" destOrd="0" parTransId="{0636199A-6854-484C-A204-B7FE24EB0753}" sibTransId="{FA7655D9-6114-48BA-96AC-0AC91CB80CC7}"/>
    <dgm:cxn modelId="{D83394B1-26DA-4BEC-BD2B-EED53674B36F}" type="presOf" srcId="{4CC18FBD-4DC3-4D4B-8A20-5DC1BEA84FB2}" destId="{BCA73F34-D45A-4205-A159-06D275796E28}" srcOrd="0" destOrd="0" presId="urn:microsoft.com/office/officeart/2005/8/layout/pyramid2"/>
    <dgm:cxn modelId="{CB6BDDBD-BC08-4D09-BB84-92B95BD38D56}" type="presOf" srcId="{B1985B3D-7DB6-4C90-A2E3-F6B45DBC9244}" destId="{8A44D773-F4F4-4E09-9D8A-B3CC50CDECD2}" srcOrd="0" destOrd="0" presId="urn:microsoft.com/office/officeart/2005/8/layout/pyramid2"/>
    <dgm:cxn modelId="{0D44627B-1A05-4E98-A899-4718EE4F492D}" type="presParOf" srcId="{BCA73F34-D45A-4205-A159-06D275796E28}" destId="{8CE0FD2F-71D3-4F45-9727-8608B78E43E2}" srcOrd="0" destOrd="0" presId="urn:microsoft.com/office/officeart/2005/8/layout/pyramid2"/>
    <dgm:cxn modelId="{B64CDC1E-DDC4-4A8C-90CC-D4AC86B2745B}" type="presParOf" srcId="{BCA73F34-D45A-4205-A159-06D275796E28}" destId="{B48DB0D6-239A-451D-AA15-811F2D7A235F}" srcOrd="1" destOrd="0" presId="urn:microsoft.com/office/officeart/2005/8/layout/pyramid2"/>
    <dgm:cxn modelId="{D779E6A7-F08C-4266-8538-DC7E2DE31872}" type="presParOf" srcId="{B48DB0D6-239A-451D-AA15-811F2D7A235F}" destId="{3114D9CE-0902-4371-8CB2-F8DE0212CA54}" srcOrd="0" destOrd="0" presId="urn:microsoft.com/office/officeart/2005/8/layout/pyramid2"/>
    <dgm:cxn modelId="{35AC3052-4A55-431D-8257-64F71B14EA00}" type="presParOf" srcId="{B48DB0D6-239A-451D-AA15-811F2D7A235F}" destId="{11BBA0E6-B091-4BA3-95E1-63F032BDB39D}" srcOrd="1" destOrd="0" presId="urn:microsoft.com/office/officeart/2005/8/layout/pyramid2"/>
    <dgm:cxn modelId="{3070B94C-A7E2-44FD-B6AC-D7528FE52283}" type="presParOf" srcId="{B48DB0D6-239A-451D-AA15-811F2D7A235F}" destId="{E085150B-C322-4F1F-99ED-0F4145A33EED}" srcOrd="2" destOrd="0" presId="urn:microsoft.com/office/officeart/2005/8/layout/pyramid2"/>
    <dgm:cxn modelId="{1FA73443-28F1-4FA8-A949-43A69D5D1410}" type="presParOf" srcId="{B48DB0D6-239A-451D-AA15-811F2D7A235F}" destId="{B116609B-2641-4438-809A-F8EBEBB793F2}" srcOrd="3" destOrd="0" presId="urn:microsoft.com/office/officeart/2005/8/layout/pyramid2"/>
    <dgm:cxn modelId="{26D58DB7-95CB-453F-A266-43BB3F34116B}" type="presParOf" srcId="{B48DB0D6-239A-451D-AA15-811F2D7A235F}" destId="{8A44D773-F4F4-4E09-9D8A-B3CC50CDECD2}" srcOrd="4" destOrd="0" presId="urn:microsoft.com/office/officeart/2005/8/layout/pyramid2"/>
    <dgm:cxn modelId="{EAD10DAB-4D24-4F0C-80AA-505E1207420D}" type="presParOf" srcId="{B48DB0D6-239A-451D-AA15-811F2D7A235F}" destId="{F7011270-89C9-491B-9DBA-6DD9B326D89C}"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734766-BA75-A046-8CB8-9463C9FB4BA3}" type="doc">
      <dgm:prSet loTypeId="urn:microsoft.com/office/officeart/2005/8/layout/pyramid2" loCatId="" qsTypeId="urn:microsoft.com/office/officeart/2005/8/quickstyle/3d2" qsCatId="3D" csTypeId="urn:microsoft.com/office/officeart/2005/8/colors/accent4_4" csCatId="accent4" phldr="1"/>
      <dgm:spPr/>
      <dgm:t>
        <a:bodyPr/>
        <a:lstStyle/>
        <a:p>
          <a:endParaRPr lang="en-US"/>
        </a:p>
      </dgm:t>
    </dgm:pt>
    <dgm:pt modelId="{59326812-D680-E347-9262-CEE834A7532D}">
      <dgm:prSet phldrT="[Text]" custT="1"/>
      <dgm:spPr/>
      <dgm:t>
        <a:bodyPr/>
        <a:lstStyle/>
        <a:p>
          <a:r>
            <a:rPr lang="en-GB" sz="2000" b="1" dirty="0"/>
            <a:t>Data Management</a:t>
          </a:r>
          <a:endParaRPr lang="en-US" sz="2000" b="1" dirty="0"/>
        </a:p>
      </dgm:t>
    </dgm:pt>
    <dgm:pt modelId="{58A08BFC-CD0E-C84E-8052-1AE559908D63}" type="parTrans" cxnId="{EA76A53E-E76D-4140-B546-BF28CFA9ED26}">
      <dgm:prSet/>
      <dgm:spPr/>
      <dgm:t>
        <a:bodyPr/>
        <a:lstStyle/>
        <a:p>
          <a:endParaRPr lang="en-US"/>
        </a:p>
      </dgm:t>
    </dgm:pt>
    <dgm:pt modelId="{68F74DB5-C27A-A64D-ABFC-62EBE38763B8}" type="sibTrans" cxnId="{EA76A53E-E76D-4140-B546-BF28CFA9ED26}">
      <dgm:prSet/>
      <dgm:spPr/>
      <dgm:t>
        <a:bodyPr/>
        <a:lstStyle/>
        <a:p>
          <a:endParaRPr lang="en-US"/>
        </a:p>
      </dgm:t>
    </dgm:pt>
    <dgm:pt modelId="{B7533AB4-4466-2345-8E2D-A72C2C043B2D}">
      <dgm:prSet phldrT="[Text]" custT="1"/>
      <dgm:spPr/>
      <dgm:t>
        <a:bodyPr/>
        <a:lstStyle/>
        <a:p>
          <a:r>
            <a:rPr lang="en-GB" sz="2000" b="1" dirty="0"/>
            <a:t>Data Collection and Storage</a:t>
          </a:r>
          <a:endParaRPr lang="en-US" sz="2000" b="1" dirty="0"/>
        </a:p>
      </dgm:t>
    </dgm:pt>
    <dgm:pt modelId="{8EAFFBF9-4B55-C742-B8E0-1AE474475B67}" type="parTrans" cxnId="{51ABB466-1FF8-DD49-91C8-E630949C2ABF}">
      <dgm:prSet/>
      <dgm:spPr/>
      <dgm:t>
        <a:bodyPr/>
        <a:lstStyle/>
        <a:p>
          <a:endParaRPr lang="en-US"/>
        </a:p>
      </dgm:t>
    </dgm:pt>
    <dgm:pt modelId="{ABC97266-7129-F247-BF6E-323B5ECCD08A}" type="sibTrans" cxnId="{51ABB466-1FF8-DD49-91C8-E630949C2ABF}">
      <dgm:prSet/>
      <dgm:spPr/>
      <dgm:t>
        <a:bodyPr/>
        <a:lstStyle/>
        <a:p>
          <a:endParaRPr lang="en-US"/>
        </a:p>
      </dgm:t>
    </dgm:pt>
    <dgm:pt modelId="{C5C334C6-24D9-4C49-9352-C3DC03B6F592}">
      <dgm:prSet phldrT="[Text]" custT="1"/>
      <dgm:spPr/>
      <dgm:t>
        <a:bodyPr/>
        <a:lstStyle/>
        <a:p>
          <a:r>
            <a:rPr lang="en-GB" sz="2000" b="1" dirty="0"/>
            <a:t>Big Data Analysis Tools and Techniques</a:t>
          </a:r>
          <a:endParaRPr lang="en-US" sz="2000" b="1" dirty="0"/>
        </a:p>
      </dgm:t>
    </dgm:pt>
    <dgm:pt modelId="{C6948E93-13C5-294C-BB43-AFE9F7A3D5C4}" type="parTrans" cxnId="{F2AE64F5-6760-F346-A075-2EDB7176BABB}">
      <dgm:prSet/>
      <dgm:spPr/>
      <dgm:t>
        <a:bodyPr/>
        <a:lstStyle/>
        <a:p>
          <a:endParaRPr lang="en-US"/>
        </a:p>
      </dgm:t>
    </dgm:pt>
    <dgm:pt modelId="{83F910D4-21EE-464E-8BE5-64AE51C9C1CF}" type="sibTrans" cxnId="{F2AE64F5-6760-F346-A075-2EDB7176BABB}">
      <dgm:prSet/>
      <dgm:spPr/>
      <dgm:t>
        <a:bodyPr/>
        <a:lstStyle/>
        <a:p>
          <a:endParaRPr lang="en-US"/>
        </a:p>
      </dgm:t>
    </dgm:pt>
    <dgm:pt modelId="{F5AD7328-AE6D-6E4C-B4FC-BB9C9B8AC58F}">
      <dgm:prSet phldrT="[Text]" custT="1"/>
      <dgm:spPr/>
      <dgm:t>
        <a:bodyPr/>
        <a:lstStyle/>
        <a:p>
          <a:r>
            <a:rPr lang="en-GB" sz="2000" b="1" dirty="0"/>
            <a:t>Data Preparation and Exploration</a:t>
          </a:r>
          <a:endParaRPr lang="en-US" sz="2000" b="1" dirty="0"/>
        </a:p>
      </dgm:t>
    </dgm:pt>
    <dgm:pt modelId="{3C7B6267-4035-6144-915F-635E309CD5CC}" type="parTrans" cxnId="{0E379159-BC70-744B-9803-72F0118982E9}">
      <dgm:prSet/>
      <dgm:spPr/>
      <dgm:t>
        <a:bodyPr/>
        <a:lstStyle/>
        <a:p>
          <a:endParaRPr lang="en-US"/>
        </a:p>
      </dgm:t>
    </dgm:pt>
    <dgm:pt modelId="{942DBD2E-1435-6F44-AC8B-0D99DC35B01D}" type="sibTrans" cxnId="{0E379159-BC70-744B-9803-72F0118982E9}">
      <dgm:prSet/>
      <dgm:spPr/>
      <dgm:t>
        <a:bodyPr/>
        <a:lstStyle/>
        <a:p>
          <a:endParaRPr lang="en-US"/>
        </a:p>
      </dgm:t>
    </dgm:pt>
    <dgm:pt modelId="{9085CD38-660E-B546-A8C6-35B2FCD62789}">
      <dgm:prSet custT="1"/>
      <dgm:spPr/>
      <dgm:t>
        <a:bodyPr/>
        <a:lstStyle/>
        <a:p>
          <a:r>
            <a:rPr lang="en-GB" sz="2000" b="1" dirty="0"/>
            <a:t>Data Visualisation</a:t>
          </a:r>
        </a:p>
      </dgm:t>
    </dgm:pt>
    <dgm:pt modelId="{54807B7C-5FA0-F549-A064-FB7FFD37AEA7}" type="parTrans" cxnId="{0EB1C2F0-263A-334C-9142-2E463ABA1B72}">
      <dgm:prSet/>
      <dgm:spPr/>
      <dgm:t>
        <a:bodyPr/>
        <a:lstStyle/>
        <a:p>
          <a:endParaRPr lang="en-US"/>
        </a:p>
      </dgm:t>
    </dgm:pt>
    <dgm:pt modelId="{29CF5525-596E-CE41-A371-7DC9FEAD13F5}" type="sibTrans" cxnId="{0EB1C2F0-263A-334C-9142-2E463ABA1B72}">
      <dgm:prSet/>
      <dgm:spPr/>
      <dgm:t>
        <a:bodyPr/>
        <a:lstStyle/>
        <a:p>
          <a:endParaRPr lang="en-US"/>
        </a:p>
      </dgm:t>
    </dgm:pt>
    <dgm:pt modelId="{113745A1-7934-6647-98F2-502F8393856E}">
      <dgm:prSet custT="1"/>
      <dgm:spPr/>
      <dgm:t>
        <a:bodyPr/>
        <a:lstStyle/>
        <a:p>
          <a:r>
            <a:rPr lang="en-GB" sz="2000" b="1" dirty="0"/>
            <a:t>Experimentation and Prediction</a:t>
          </a:r>
        </a:p>
      </dgm:t>
    </dgm:pt>
    <dgm:pt modelId="{FAA6E8F2-A8C9-724D-A060-3424B332F2F1}" type="parTrans" cxnId="{70A7CD16-1955-6A42-ABCF-4C928201F8C1}">
      <dgm:prSet/>
      <dgm:spPr/>
      <dgm:t>
        <a:bodyPr/>
        <a:lstStyle/>
        <a:p>
          <a:endParaRPr lang="en-US"/>
        </a:p>
      </dgm:t>
    </dgm:pt>
    <dgm:pt modelId="{6F2ED592-12DB-2442-B81C-DD1ABD7EC65A}" type="sibTrans" cxnId="{70A7CD16-1955-6A42-ABCF-4C928201F8C1}">
      <dgm:prSet/>
      <dgm:spPr/>
      <dgm:t>
        <a:bodyPr/>
        <a:lstStyle/>
        <a:p>
          <a:endParaRPr lang="en-US"/>
        </a:p>
      </dgm:t>
    </dgm:pt>
    <dgm:pt modelId="{44461678-893F-374E-8CA7-8CC313074638}" type="pres">
      <dgm:prSet presAssocID="{0D734766-BA75-A046-8CB8-9463C9FB4BA3}" presName="compositeShape" presStyleCnt="0">
        <dgm:presLayoutVars>
          <dgm:dir/>
          <dgm:resizeHandles/>
        </dgm:presLayoutVars>
      </dgm:prSet>
      <dgm:spPr/>
    </dgm:pt>
    <dgm:pt modelId="{61C69F9C-5983-0641-9FE0-0B55EC2117D7}" type="pres">
      <dgm:prSet presAssocID="{0D734766-BA75-A046-8CB8-9463C9FB4BA3}" presName="pyramid" presStyleLbl="node1" presStyleIdx="0" presStyleCnt="1"/>
      <dgm:spPr/>
    </dgm:pt>
    <dgm:pt modelId="{996B0F7B-FDCD-DF40-9D3A-9A7ACE7C119D}" type="pres">
      <dgm:prSet presAssocID="{0D734766-BA75-A046-8CB8-9463C9FB4BA3}" presName="theList" presStyleCnt="0"/>
      <dgm:spPr/>
    </dgm:pt>
    <dgm:pt modelId="{B3C09960-7ABC-F04D-AAA5-8CF614730413}" type="pres">
      <dgm:prSet presAssocID="{59326812-D680-E347-9262-CEE834A7532D}" presName="aNode" presStyleLbl="fgAcc1" presStyleIdx="0" presStyleCnt="6">
        <dgm:presLayoutVars>
          <dgm:bulletEnabled val="1"/>
        </dgm:presLayoutVars>
      </dgm:prSet>
      <dgm:spPr/>
    </dgm:pt>
    <dgm:pt modelId="{470C7C25-4DFE-1D40-9BCB-BB329932EBBA}" type="pres">
      <dgm:prSet presAssocID="{59326812-D680-E347-9262-CEE834A7532D}" presName="aSpace" presStyleCnt="0"/>
      <dgm:spPr/>
    </dgm:pt>
    <dgm:pt modelId="{A815C50A-CB1C-3942-96DB-0BC63E5B4F1D}" type="pres">
      <dgm:prSet presAssocID="{B7533AB4-4466-2345-8E2D-A72C2C043B2D}" presName="aNode" presStyleLbl="fgAcc1" presStyleIdx="1" presStyleCnt="6">
        <dgm:presLayoutVars>
          <dgm:bulletEnabled val="1"/>
        </dgm:presLayoutVars>
      </dgm:prSet>
      <dgm:spPr/>
    </dgm:pt>
    <dgm:pt modelId="{864992CB-16F1-3549-82F3-C309B4A00611}" type="pres">
      <dgm:prSet presAssocID="{B7533AB4-4466-2345-8E2D-A72C2C043B2D}" presName="aSpace" presStyleCnt="0"/>
      <dgm:spPr/>
    </dgm:pt>
    <dgm:pt modelId="{316D8056-372A-6E42-9AB8-A91112D04C42}" type="pres">
      <dgm:prSet presAssocID="{C5C334C6-24D9-4C49-9352-C3DC03B6F592}" presName="aNode" presStyleLbl="fgAcc1" presStyleIdx="2" presStyleCnt="6">
        <dgm:presLayoutVars>
          <dgm:bulletEnabled val="1"/>
        </dgm:presLayoutVars>
      </dgm:prSet>
      <dgm:spPr/>
    </dgm:pt>
    <dgm:pt modelId="{DBFC5392-8CD1-9A46-8C25-4FB48DB5A5D4}" type="pres">
      <dgm:prSet presAssocID="{C5C334C6-24D9-4C49-9352-C3DC03B6F592}" presName="aSpace" presStyleCnt="0"/>
      <dgm:spPr/>
    </dgm:pt>
    <dgm:pt modelId="{F24A7F80-2D3E-3940-93B8-57749251C429}" type="pres">
      <dgm:prSet presAssocID="{F5AD7328-AE6D-6E4C-B4FC-BB9C9B8AC58F}" presName="aNode" presStyleLbl="fgAcc1" presStyleIdx="3" presStyleCnt="6">
        <dgm:presLayoutVars>
          <dgm:bulletEnabled val="1"/>
        </dgm:presLayoutVars>
      </dgm:prSet>
      <dgm:spPr/>
    </dgm:pt>
    <dgm:pt modelId="{FC6A671D-595E-7D45-8F06-D4F5FEE3CB71}" type="pres">
      <dgm:prSet presAssocID="{F5AD7328-AE6D-6E4C-B4FC-BB9C9B8AC58F}" presName="aSpace" presStyleCnt="0"/>
      <dgm:spPr/>
    </dgm:pt>
    <dgm:pt modelId="{827CDD57-93FF-5945-9881-37FCDA9C9140}" type="pres">
      <dgm:prSet presAssocID="{9085CD38-660E-B546-A8C6-35B2FCD62789}" presName="aNode" presStyleLbl="fgAcc1" presStyleIdx="4" presStyleCnt="6">
        <dgm:presLayoutVars>
          <dgm:bulletEnabled val="1"/>
        </dgm:presLayoutVars>
      </dgm:prSet>
      <dgm:spPr/>
    </dgm:pt>
    <dgm:pt modelId="{340DBFE5-46EA-CF4C-AF94-7BBB11BF1D88}" type="pres">
      <dgm:prSet presAssocID="{9085CD38-660E-B546-A8C6-35B2FCD62789}" presName="aSpace" presStyleCnt="0"/>
      <dgm:spPr/>
    </dgm:pt>
    <dgm:pt modelId="{DC9B11A8-7488-6646-9A33-D9E941B7095F}" type="pres">
      <dgm:prSet presAssocID="{113745A1-7934-6647-98F2-502F8393856E}" presName="aNode" presStyleLbl="fgAcc1" presStyleIdx="5" presStyleCnt="6">
        <dgm:presLayoutVars>
          <dgm:bulletEnabled val="1"/>
        </dgm:presLayoutVars>
      </dgm:prSet>
      <dgm:spPr/>
    </dgm:pt>
    <dgm:pt modelId="{D3F8A52C-C027-B04B-AC2A-D0912AEED32A}" type="pres">
      <dgm:prSet presAssocID="{113745A1-7934-6647-98F2-502F8393856E}" presName="aSpace" presStyleCnt="0"/>
      <dgm:spPr/>
    </dgm:pt>
  </dgm:ptLst>
  <dgm:cxnLst>
    <dgm:cxn modelId="{70A7CD16-1955-6A42-ABCF-4C928201F8C1}" srcId="{0D734766-BA75-A046-8CB8-9463C9FB4BA3}" destId="{113745A1-7934-6647-98F2-502F8393856E}" srcOrd="5" destOrd="0" parTransId="{FAA6E8F2-A8C9-724D-A060-3424B332F2F1}" sibTransId="{6F2ED592-12DB-2442-B81C-DD1ABD7EC65A}"/>
    <dgm:cxn modelId="{65A22837-4000-A742-B803-0D31EC055992}" type="presOf" srcId="{B7533AB4-4466-2345-8E2D-A72C2C043B2D}" destId="{A815C50A-CB1C-3942-96DB-0BC63E5B4F1D}" srcOrd="0" destOrd="0" presId="urn:microsoft.com/office/officeart/2005/8/layout/pyramid2"/>
    <dgm:cxn modelId="{EA76A53E-E76D-4140-B546-BF28CFA9ED26}" srcId="{0D734766-BA75-A046-8CB8-9463C9FB4BA3}" destId="{59326812-D680-E347-9262-CEE834A7532D}" srcOrd="0" destOrd="0" parTransId="{58A08BFC-CD0E-C84E-8052-1AE559908D63}" sibTransId="{68F74DB5-C27A-A64D-ABFC-62EBE38763B8}"/>
    <dgm:cxn modelId="{3FA18561-9BBD-004F-A096-E15C07C36D12}" type="presOf" srcId="{113745A1-7934-6647-98F2-502F8393856E}" destId="{DC9B11A8-7488-6646-9A33-D9E941B7095F}" srcOrd="0" destOrd="0" presId="urn:microsoft.com/office/officeart/2005/8/layout/pyramid2"/>
    <dgm:cxn modelId="{51ABB466-1FF8-DD49-91C8-E630949C2ABF}" srcId="{0D734766-BA75-A046-8CB8-9463C9FB4BA3}" destId="{B7533AB4-4466-2345-8E2D-A72C2C043B2D}" srcOrd="1" destOrd="0" parTransId="{8EAFFBF9-4B55-C742-B8E0-1AE474475B67}" sibTransId="{ABC97266-7129-F247-BF6E-323B5ECCD08A}"/>
    <dgm:cxn modelId="{0E379159-BC70-744B-9803-72F0118982E9}" srcId="{0D734766-BA75-A046-8CB8-9463C9FB4BA3}" destId="{F5AD7328-AE6D-6E4C-B4FC-BB9C9B8AC58F}" srcOrd="3" destOrd="0" parTransId="{3C7B6267-4035-6144-915F-635E309CD5CC}" sibTransId="{942DBD2E-1435-6F44-AC8B-0D99DC35B01D}"/>
    <dgm:cxn modelId="{0B26DE93-7623-1840-AAFB-8EA36AA1DC63}" type="presOf" srcId="{F5AD7328-AE6D-6E4C-B4FC-BB9C9B8AC58F}" destId="{F24A7F80-2D3E-3940-93B8-57749251C429}" srcOrd="0" destOrd="0" presId="urn:microsoft.com/office/officeart/2005/8/layout/pyramid2"/>
    <dgm:cxn modelId="{0EA063A5-B4C0-E94F-9C74-F97B77A926F2}" type="presOf" srcId="{9085CD38-660E-B546-A8C6-35B2FCD62789}" destId="{827CDD57-93FF-5945-9881-37FCDA9C9140}" srcOrd="0" destOrd="0" presId="urn:microsoft.com/office/officeart/2005/8/layout/pyramid2"/>
    <dgm:cxn modelId="{22FD97D3-06B7-5540-A847-C57F772F8BDC}" type="presOf" srcId="{C5C334C6-24D9-4C49-9352-C3DC03B6F592}" destId="{316D8056-372A-6E42-9AB8-A91112D04C42}" srcOrd="0" destOrd="0" presId="urn:microsoft.com/office/officeart/2005/8/layout/pyramid2"/>
    <dgm:cxn modelId="{EACA2DD7-B809-244F-A225-C20ADD7A6C1F}" type="presOf" srcId="{0D734766-BA75-A046-8CB8-9463C9FB4BA3}" destId="{44461678-893F-374E-8CA7-8CC313074638}" srcOrd="0" destOrd="0" presId="urn:microsoft.com/office/officeart/2005/8/layout/pyramid2"/>
    <dgm:cxn modelId="{BBCB0BEB-C8FC-D24F-B00D-7D469E70CBEF}" type="presOf" srcId="{59326812-D680-E347-9262-CEE834A7532D}" destId="{B3C09960-7ABC-F04D-AAA5-8CF614730413}" srcOrd="0" destOrd="0" presId="urn:microsoft.com/office/officeart/2005/8/layout/pyramid2"/>
    <dgm:cxn modelId="{0EB1C2F0-263A-334C-9142-2E463ABA1B72}" srcId="{0D734766-BA75-A046-8CB8-9463C9FB4BA3}" destId="{9085CD38-660E-B546-A8C6-35B2FCD62789}" srcOrd="4" destOrd="0" parTransId="{54807B7C-5FA0-F549-A064-FB7FFD37AEA7}" sibTransId="{29CF5525-596E-CE41-A371-7DC9FEAD13F5}"/>
    <dgm:cxn modelId="{F2AE64F5-6760-F346-A075-2EDB7176BABB}" srcId="{0D734766-BA75-A046-8CB8-9463C9FB4BA3}" destId="{C5C334C6-24D9-4C49-9352-C3DC03B6F592}" srcOrd="2" destOrd="0" parTransId="{C6948E93-13C5-294C-BB43-AFE9F7A3D5C4}" sibTransId="{83F910D4-21EE-464E-8BE5-64AE51C9C1CF}"/>
    <dgm:cxn modelId="{BA53CC75-EA2C-C643-827A-887B4F7490D4}" type="presParOf" srcId="{44461678-893F-374E-8CA7-8CC313074638}" destId="{61C69F9C-5983-0641-9FE0-0B55EC2117D7}" srcOrd="0" destOrd="0" presId="urn:microsoft.com/office/officeart/2005/8/layout/pyramid2"/>
    <dgm:cxn modelId="{FEBDCC77-4A45-C646-A825-86BC0A87F024}" type="presParOf" srcId="{44461678-893F-374E-8CA7-8CC313074638}" destId="{996B0F7B-FDCD-DF40-9D3A-9A7ACE7C119D}" srcOrd="1" destOrd="0" presId="urn:microsoft.com/office/officeart/2005/8/layout/pyramid2"/>
    <dgm:cxn modelId="{76C8A9F3-7A80-954E-8609-3F6E13DF2083}" type="presParOf" srcId="{996B0F7B-FDCD-DF40-9D3A-9A7ACE7C119D}" destId="{B3C09960-7ABC-F04D-AAA5-8CF614730413}" srcOrd="0" destOrd="0" presId="urn:microsoft.com/office/officeart/2005/8/layout/pyramid2"/>
    <dgm:cxn modelId="{B27928E0-8978-A84C-AFE0-C6D07C6127A6}" type="presParOf" srcId="{996B0F7B-FDCD-DF40-9D3A-9A7ACE7C119D}" destId="{470C7C25-4DFE-1D40-9BCB-BB329932EBBA}" srcOrd="1" destOrd="0" presId="urn:microsoft.com/office/officeart/2005/8/layout/pyramid2"/>
    <dgm:cxn modelId="{CF4C6124-FE1C-DF48-83D2-98005B135861}" type="presParOf" srcId="{996B0F7B-FDCD-DF40-9D3A-9A7ACE7C119D}" destId="{A815C50A-CB1C-3942-96DB-0BC63E5B4F1D}" srcOrd="2" destOrd="0" presId="urn:microsoft.com/office/officeart/2005/8/layout/pyramid2"/>
    <dgm:cxn modelId="{AE19C58F-C764-2746-87DC-C0D6BC217D09}" type="presParOf" srcId="{996B0F7B-FDCD-DF40-9D3A-9A7ACE7C119D}" destId="{864992CB-16F1-3549-82F3-C309B4A00611}" srcOrd="3" destOrd="0" presId="urn:microsoft.com/office/officeart/2005/8/layout/pyramid2"/>
    <dgm:cxn modelId="{C14F2FA6-B2A3-034F-95A3-852B4A41CE50}" type="presParOf" srcId="{996B0F7B-FDCD-DF40-9D3A-9A7ACE7C119D}" destId="{316D8056-372A-6E42-9AB8-A91112D04C42}" srcOrd="4" destOrd="0" presId="urn:microsoft.com/office/officeart/2005/8/layout/pyramid2"/>
    <dgm:cxn modelId="{E1DCE233-D5AB-5842-AEF3-57FE6F9F76B3}" type="presParOf" srcId="{996B0F7B-FDCD-DF40-9D3A-9A7ACE7C119D}" destId="{DBFC5392-8CD1-9A46-8C25-4FB48DB5A5D4}" srcOrd="5" destOrd="0" presId="urn:microsoft.com/office/officeart/2005/8/layout/pyramid2"/>
    <dgm:cxn modelId="{995AD076-34C0-7546-818F-F6527D3E7805}" type="presParOf" srcId="{996B0F7B-FDCD-DF40-9D3A-9A7ACE7C119D}" destId="{F24A7F80-2D3E-3940-93B8-57749251C429}" srcOrd="6" destOrd="0" presId="urn:microsoft.com/office/officeart/2005/8/layout/pyramid2"/>
    <dgm:cxn modelId="{914F2DD3-FCDF-BE48-AC16-8A12626B1265}" type="presParOf" srcId="{996B0F7B-FDCD-DF40-9D3A-9A7ACE7C119D}" destId="{FC6A671D-595E-7D45-8F06-D4F5FEE3CB71}" srcOrd="7" destOrd="0" presId="urn:microsoft.com/office/officeart/2005/8/layout/pyramid2"/>
    <dgm:cxn modelId="{5F4D4EDE-6934-BF4F-BC8C-78A595FC2A42}" type="presParOf" srcId="{996B0F7B-FDCD-DF40-9D3A-9A7ACE7C119D}" destId="{827CDD57-93FF-5945-9881-37FCDA9C9140}" srcOrd="8" destOrd="0" presId="urn:microsoft.com/office/officeart/2005/8/layout/pyramid2"/>
    <dgm:cxn modelId="{B6CB13EF-898A-4040-AFBD-058C84D78F10}" type="presParOf" srcId="{996B0F7B-FDCD-DF40-9D3A-9A7ACE7C119D}" destId="{340DBFE5-46EA-CF4C-AF94-7BBB11BF1D88}" srcOrd="9" destOrd="0" presId="urn:microsoft.com/office/officeart/2005/8/layout/pyramid2"/>
    <dgm:cxn modelId="{D7909E91-9B41-5E4A-B1F9-712A2CA92EF9}" type="presParOf" srcId="{996B0F7B-FDCD-DF40-9D3A-9A7ACE7C119D}" destId="{DC9B11A8-7488-6646-9A33-D9E941B7095F}" srcOrd="10" destOrd="0" presId="urn:microsoft.com/office/officeart/2005/8/layout/pyramid2"/>
    <dgm:cxn modelId="{A2D23551-F31D-D64B-A7C5-434190533DA0}" type="presParOf" srcId="{996B0F7B-FDCD-DF40-9D3A-9A7ACE7C119D}" destId="{D3F8A52C-C027-B04B-AC2A-D0912AEED32A}"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8B43F0-0F33-499B-A93A-F18D8AFA5F5B}" type="doc">
      <dgm:prSet loTypeId="urn:microsoft.com/office/officeart/2005/8/layout/venn1" loCatId="relationship" qsTypeId="urn:microsoft.com/office/officeart/2005/8/quickstyle/3d3" qsCatId="3D" csTypeId="urn:microsoft.com/office/officeart/2005/8/colors/accent2_3" csCatId="accent2" phldr="1"/>
      <dgm:spPr/>
    </dgm:pt>
    <dgm:pt modelId="{A8B97169-31FB-4B4D-96A8-9814FCB927BF}">
      <dgm:prSet phldrT="[Text]"/>
      <dgm:spPr/>
      <dgm:t>
        <a:bodyPr/>
        <a:lstStyle/>
        <a:p>
          <a:r>
            <a:rPr lang="en-GB" dirty="0"/>
            <a:t>Data Scientist</a:t>
          </a:r>
        </a:p>
      </dgm:t>
    </dgm:pt>
    <dgm:pt modelId="{B8CEBF41-CD78-4971-A618-D6A89984098D}" type="parTrans" cxnId="{FF8C925D-64AA-4681-95B0-B446A1DB8C40}">
      <dgm:prSet/>
      <dgm:spPr/>
      <dgm:t>
        <a:bodyPr/>
        <a:lstStyle/>
        <a:p>
          <a:endParaRPr lang="en-GB"/>
        </a:p>
      </dgm:t>
    </dgm:pt>
    <dgm:pt modelId="{393B5C80-24C5-431E-A3BB-11DC46DAFAAD}" type="sibTrans" cxnId="{FF8C925D-64AA-4681-95B0-B446A1DB8C40}">
      <dgm:prSet/>
      <dgm:spPr/>
      <dgm:t>
        <a:bodyPr/>
        <a:lstStyle/>
        <a:p>
          <a:endParaRPr lang="en-GB"/>
        </a:p>
      </dgm:t>
    </dgm:pt>
    <dgm:pt modelId="{8689810A-1427-4998-8A71-49097CA80213}">
      <dgm:prSet phldrT="[Text]"/>
      <dgm:spPr/>
      <dgm:t>
        <a:bodyPr/>
        <a:lstStyle/>
        <a:p>
          <a:r>
            <a:rPr lang="en-GB" dirty="0"/>
            <a:t>Data Analyst</a:t>
          </a:r>
        </a:p>
      </dgm:t>
    </dgm:pt>
    <dgm:pt modelId="{7ABEF0C8-5F19-48E5-8804-99F8C03C76AD}" type="parTrans" cxnId="{DBC55DC4-E2AE-4B72-A8AE-1AEBD877031F}">
      <dgm:prSet/>
      <dgm:spPr/>
      <dgm:t>
        <a:bodyPr/>
        <a:lstStyle/>
        <a:p>
          <a:endParaRPr lang="en-GB"/>
        </a:p>
      </dgm:t>
    </dgm:pt>
    <dgm:pt modelId="{66707EB6-C904-449F-A39F-50D25217E602}" type="sibTrans" cxnId="{DBC55DC4-E2AE-4B72-A8AE-1AEBD877031F}">
      <dgm:prSet/>
      <dgm:spPr/>
      <dgm:t>
        <a:bodyPr/>
        <a:lstStyle/>
        <a:p>
          <a:endParaRPr lang="en-GB"/>
        </a:p>
      </dgm:t>
    </dgm:pt>
    <dgm:pt modelId="{7018D3B6-01F8-4B40-AC42-C8DD4452B7BD}">
      <dgm:prSet phldrT="[Text]"/>
      <dgm:spPr/>
      <dgm:t>
        <a:bodyPr/>
        <a:lstStyle/>
        <a:p>
          <a:r>
            <a:rPr lang="en-GB" dirty="0"/>
            <a:t>Data Engineer</a:t>
          </a:r>
        </a:p>
      </dgm:t>
    </dgm:pt>
    <dgm:pt modelId="{77A57CF7-FBB2-4EE8-87A5-E843B3DD129F}" type="parTrans" cxnId="{BF978CAF-01A9-42E8-ADC9-3FFC7C4111D3}">
      <dgm:prSet/>
      <dgm:spPr/>
      <dgm:t>
        <a:bodyPr/>
        <a:lstStyle/>
        <a:p>
          <a:endParaRPr lang="en-GB"/>
        </a:p>
      </dgm:t>
    </dgm:pt>
    <dgm:pt modelId="{92FF500D-C824-40AB-A660-A7C755F1A694}" type="sibTrans" cxnId="{BF978CAF-01A9-42E8-ADC9-3FFC7C4111D3}">
      <dgm:prSet/>
      <dgm:spPr/>
      <dgm:t>
        <a:bodyPr/>
        <a:lstStyle/>
        <a:p>
          <a:endParaRPr lang="en-GB"/>
        </a:p>
      </dgm:t>
    </dgm:pt>
    <dgm:pt modelId="{577FA512-BD9C-4008-A3D5-F5097D1BE815}" type="pres">
      <dgm:prSet presAssocID="{3D8B43F0-0F33-499B-A93A-F18D8AFA5F5B}" presName="compositeShape" presStyleCnt="0">
        <dgm:presLayoutVars>
          <dgm:chMax val="7"/>
          <dgm:dir/>
          <dgm:resizeHandles val="exact"/>
        </dgm:presLayoutVars>
      </dgm:prSet>
      <dgm:spPr/>
    </dgm:pt>
    <dgm:pt modelId="{966A57F6-8BA7-4751-951B-2A502AD8EA2E}" type="pres">
      <dgm:prSet presAssocID="{A8B97169-31FB-4B4D-96A8-9814FCB927BF}" presName="circ1" presStyleLbl="vennNode1" presStyleIdx="0" presStyleCnt="3"/>
      <dgm:spPr/>
    </dgm:pt>
    <dgm:pt modelId="{7D1B2ED4-2464-414B-B677-DB417786AC5C}" type="pres">
      <dgm:prSet presAssocID="{A8B97169-31FB-4B4D-96A8-9814FCB927BF}" presName="circ1Tx" presStyleLbl="revTx" presStyleIdx="0" presStyleCnt="0">
        <dgm:presLayoutVars>
          <dgm:chMax val="0"/>
          <dgm:chPref val="0"/>
          <dgm:bulletEnabled val="1"/>
        </dgm:presLayoutVars>
      </dgm:prSet>
      <dgm:spPr/>
    </dgm:pt>
    <dgm:pt modelId="{630216C0-A9C1-496D-8284-455AABA0ED85}" type="pres">
      <dgm:prSet presAssocID="{8689810A-1427-4998-8A71-49097CA80213}" presName="circ2" presStyleLbl="vennNode1" presStyleIdx="1" presStyleCnt="3"/>
      <dgm:spPr/>
    </dgm:pt>
    <dgm:pt modelId="{3466D817-D9D7-4E96-98B9-F883EACD125B}" type="pres">
      <dgm:prSet presAssocID="{8689810A-1427-4998-8A71-49097CA80213}" presName="circ2Tx" presStyleLbl="revTx" presStyleIdx="0" presStyleCnt="0">
        <dgm:presLayoutVars>
          <dgm:chMax val="0"/>
          <dgm:chPref val="0"/>
          <dgm:bulletEnabled val="1"/>
        </dgm:presLayoutVars>
      </dgm:prSet>
      <dgm:spPr/>
    </dgm:pt>
    <dgm:pt modelId="{1A8DA1E7-E93E-4D0C-A291-D9A67E4237DA}" type="pres">
      <dgm:prSet presAssocID="{7018D3B6-01F8-4B40-AC42-C8DD4452B7BD}" presName="circ3" presStyleLbl="vennNode1" presStyleIdx="2" presStyleCnt="3" custLinFactNeighborX="-8031" custLinFactNeighborY="1071"/>
      <dgm:spPr/>
    </dgm:pt>
    <dgm:pt modelId="{5D0D5460-22C0-466B-9E97-7A04DABC9027}" type="pres">
      <dgm:prSet presAssocID="{7018D3B6-01F8-4B40-AC42-C8DD4452B7BD}" presName="circ3Tx" presStyleLbl="revTx" presStyleIdx="0" presStyleCnt="0">
        <dgm:presLayoutVars>
          <dgm:chMax val="0"/>
          <dgm:chPref val="0"/>
          <dgm:bulletEnabled val="1"/>
        </dgm:presLayoutVars>
      </dgm:prSet>
      <dgm:spPr/>
    </dgm:pt>
  </dgm:ptLst>
  <dgm:cxnLst>
    <dgm:cxn modelId="{B8F0AD16-E2D9-4F62-BF46-2A28EA71F0DC}" type="presOf" srcId="{A8B97169-31FB-4B4D-96A8-9814FCB927BF}" destId="{966A57F6-8BA7-4751-951B-2A502AD8EA2E}" srcOrd="0" destOrd="0" presId="urn:microsoft.com/office/officeart/2005/8/layout/venn1"/>
    <dgm:cxn modelId="{9E0DCF28-1E9B-4DB3-83A5-4067BA616B18}" type="presOf" srcId="{8689810A-1427-4998-8A71-49097CA80213}" destId="{630216C0-A9C1-496D-8284-455AABA0ED85}" srcOrd="0" destOrd="0" presId="urn:microsoft.com/office/officeart/2005/8/layout/venn1"/>
    <dgm:cxn modelId="{7E1DED2B-C899-4C15-9CFC-C14E89E9BB40}" type="presOf" srcId="{7018D3B6-01F8-4B40-AC42-C8DD4452B7BD}" destId="{1A8DA1E7-E93E-4D0C-A291-D9A67E4237DA}" srcOrd="0" destOrd="0" presId="urn:microsoft.com/office/officeart/2005/8/layout/venn1"/>
    <dgm:cxn modelId="{BD63122E-EE88-4D3C-9BFA-FC38DE5BA4EF}" type="presOf" srcId="{7018D3B6-01F8-4B40-AC42-C8DD4452B7BD}" destId="{5D0D5460-22C0-466B-9E97-7A04DABC9027}" srcOrd="1" destOrd="0" presId="urn:microsoft.com/office/officeart/2005/8/layout/venn1"/>
    <dgm:cxn modelId="{FF8C925D-64AA-4681-95B0-B446A1DB8C40}" srcId="{3D8B43F0-0F33-499B-A93A-F18D8AFA5F5B}" destId="{A8B97169-31FB-4B4D-96A8-9814FCB927BF}" srcOrd="0" destOrd="0" parTransId="{B8CEBF41-CD78-4971-A618-D6A89984098D}" sibTransId="{393B5C80-24C5-431E-A3BB-11DC46DAFAAD}"/>
    <dgm:cxn modelId="{BF978CAF-01A9-42E8-ADC9-3FFC7C4111D3}" srcId="{3D8B43F0-0F33-499B-A93A-F18D8AFA5F5B}" destId="{7018D3B6-01F8-4B40-AC42-C8DD4452B7BD}" srcOrd="2" destOrd="0" parTransId="{77A57CF7-FBB2-4EE8-87A5-E843B3DD129F}" sibTransId="{92FF500D-C824-40AB-A660-A7C755F1A694}"/>
    <dgm:cxn modelId="{939A3BBD-F11B-4DD0-9B92-5CC8AFA193CA}" type="presOf" srcId="{3D8B43F0-0F33-499B-A93A-F18D8AFA5F5B}" destId="{577FA512-BD9C-4008-A3D5-F5097D1BE815}" srcOrd="0" destOrd="0" presId="urn:microsoft.com/office/officeart/2005/8/layout/venn1"/>
    <dgm:cxn modelId="{9B10E4C0-836C-46A7-9E23-F591DF38DD0C}" type="presOf" srcId="{A8B97169-31FB-4B4D-96A8-9814FCB927BF}" destId="{7D1B2ED4-2464-414B-B677-DB417786AC5C}" srcOrd="1" destOrd="0" presId="urn:microsoft.com/office/officeart/2005/8/layout/venn1"/>
    <dgm:cxn modelId="{DBC55DC4-E2AE-4B72-A8AE-1AEBD877031F}" srcId="{3D8B43F0-0F33-499B-A93A-F18D8AFA5F5B}" destId="{8689810A-1427-4998-8A71-49097CA80213}" srcOrd="1" destOrd="0" parTransId="{7ABEF0C8-5F19-48E5-8804-99F8C03C76AD}" sibTransId="{66707EB6-C904-449F-A39F-50D25217E602}"/>
    <dgm:cxn modelId="{C1E0A9E0-7658-44FD-89CC-7359086D2DB9}" type="presOf" srcId="{8689810A-1427-4998-8A71-49097CA80213}" destId="{3466D817-D9D7-4E96-98B9-F883EACD125B}" srcOrd="1" destOrd="0" presId="urn:microsoft.com/office/officeart/2005/8/layout/venn1"/>
    <dgm:cxn modelId="{7ADA177B-992B-4F93-A548-3282091E7874}" type="presParOf" srcId="{577FA512-BD9C-4008-A3D5-F5097D1BE815}" destId="{966A57F6-8BA7-4751-951B-2A502AD8EA2E}" srcOrd="0" destOrd="0" presId="urn:microsoft.com/office/officeart/2005/8/layout/venn1"/>
    <dgm:cxn modelId="{EE87FB2B-B3AF-4000-9AC1-5F16CE4D733A}" type="presParOf" srcId="{577FA512-BD9C-4008-A3D5-F5097D1BE815}" destId="{7D1B2ED4-2464-414B-B677-DB417786AC5C}" srcOrd="1" destOrd="0" presId="urn:microsoft.com/office/officeart/2005/8/layout/venn1"/>
    <dgm:cxn modelId="{C1800F12-FB9F-450B-9E9C-F920E9D5438E}" type="presParOf" srcId="{577FA512-BD9C-4008-A3D5-F5097D1BE815}" destId="{630216C0-A9C1-496D-8284-455AABA0ED85}" srcOrd="2" destOrd="0" presId="urn:microsoft.com/office/officeart/2005/8/layout/venn1"/>
    <dgm:cxn modelId="{F05B7941-8C5D-4C98-9441-30FE6F543AF7}" type="presParOf" srcId="{577FA512-BD9C-4008-A3D5-F5097D1BE815}" destId="{3466D817-D9D7-4E96-98B9-F883EACD125B}" srcOrd="3" destOrd="0" presId="urn:microsoft.com/office/officeart/2005/8/layout/venn1"/>
    <dgm:cxn modelId="{9EFBE72B-7A5B-43AA-8288-E17B18856C17}" type="presParOf" srcId="{577FA512-BD9C-4008-A3D5-F5097D1BE815}" destId="{1A8DA1E7-E93E-4D0C-A291-D9A67E4237DA}" srcOrd="4" destOrd="0" presId="urn:microsoft.com/office/officeart/2005/8/layout/venn1"/>
    <dgm:cxn modelId="{EC9462C7-42D4-4EE1-8498-624D9B6CD05A}" type="presParOf" srcId="{577FA512-BD9C-4008-A3D5-F5097D1BE815}" destId="{5D0D5460-22C0-466B-9E97-7A04DABC902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0FD2F-71D3-4F45-9727-8608B78E43E2}">
      <dsp:nvSpPr>
        <dsp:cNvPr id="0" name=""/>
        <dsp:cNvSpPr/>
      </dsp:nvSpPr>
      <dsp:spPr>
        <a:xfrm>
          <a:off x="2122515" y="628148"/>
          <a:ext cx="2303620" cy="2215573"/>
        </a:xfrm>
        <a:prstGeom prst="triangl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4D9CE-0902-4371-8CB2-F8DE0212CA54}">
      <dsp:nvSpPr>
        <dsp:cNvPr id="0" name=""/>
        <dsp:cNvSpPr/>
      </dsp:nvSpPr>
      <dsp:spPr>
        <a:xfrm>
          <a:off x="3274325" y="349051"/>
          <a:ext cx="2256715" cy="821856"/>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altLang="en-US" sz="1400" kern="1200" dirty="0">
              <a:latin typeface="Calibri" panose="020F0502020204030204" pitchFamily="34" charset="0"/>
              <a:cs typeface="Calibri" panose="020F0502020204030204" pitchFamily="34" charset="0"/>
            </a:rPr>
            <a:t>About 1.5 million people have a learning disability in the UK (NHS, 2018).</a:t>
          </a:r>
          <a:endParaRPr lang="en-GB" sz="1400" kern="1200" dirty="0">
            <a:latin typeface="Calibri" panose="020F0502020204030204" pitchFamily="34" charset="0"/>
            <a:cs typeface="Calibri" panose="020F0502020204030204" pitchFamily="34" charset="0"/>
          </a:endParaRPr>
        </a:p>
      </dsp:txBody>
      <dsp:txXfrm>
        <a:off x="3314445" y="389171"/>
        <a:ext cx="2176475" cy="741616"/>
      </dsp:txXfrm>
    </dsp:sp>
    <dsp:sp modelId="{E085150B-C322-4F1F-99ED-0F4145A33EED}">
      <dsp:nvSpPr>
        <dsp:cNvPr id="0" name=""/>
        <dsp:cNvSpPr/>
      </dsp:nvSpPr>
      <dsp:spPr>
        <a:xfrm>
          <a:off x="3274325" y="1273640"/>
          <a:ext cx="2256715" cy="821856"/>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GB" altLang="en-US" sz="1400" kern="1200" dirty="0">
              <a:latin typeface="Calibri" panose="020F0502020204030204" pitchFamily="34" charset="0"/>
              <a:cs typeface="Calibri" panose="020F0502020204030204" pitchFamily="34" charset="0"/>
            </a:rPr>
            <a:t>Up to 350,000 people have severe learning disabilities (NHS, 2018).</a:t>
          </a:r>
          <a:endParaRPr lang="en-GB" sz="1400" kern="1200" dirty="0">
            <a:latin typeface="Calibri" panose="020F0502020204030204" pitchFamily="34" charset="0"/>
            <a:cs typeface="Calibri" panose="020F0502020204030204" pitchFamily="34" charset="0"/>
          </a:endParaRPr>
        </a:p>
      </dsp:txBody>
      <dsp:txXfrm>
        <a:off x="3314445" y="1313760"/>
        <a:ext cx="2176475" cy="741616"/>
      </dsp:txXfrm>
    </dsp:sp>
    <dsp:sp modelId="{8A44D773-F4F4-4E09-9D8A-B3CC50CDECD2}">
      <dsp:nvSpPr>
        <dsp:cNvPr id="0" name=""/>
        <dsp:cNvSpPr/>
      </dsp:nvSpPr>
      <dsp:spPr>
        <a:xfrm>
          <a:off x="3274325" y="2198229"/>
          <a:ext cx="2256715" cy="821856"/>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GB" altLang="en-US" sz="1400" kern="1200" dirty="0">
              <a:latin typeface="Calibri" panose="020F0502020204030204" pitchFamily="34" charset="0"/>
              <a:cs typeface="Calibri" panose="020F0502020204030204" pitchFamily="34" charset="0"/>
            </a:rPr>
            <a:t>44% - 52% of autistic people may have a learning disability (NHS, 2018).</a:t>
          </a:r>
          <a:endParaRPr lang="en-GB" sz="1400" kern="1200" dirty="0">
            <a:latin typeface="Calibri" panose="020F0502020204030204" pitchFamily="34" charset="0"/>
            <a:cs typeface="Calibri" panose="020F0502020204030204" pitchFamily="34" charset="0"/>
          </a:endParaRPr>
        </a:p>
      </dsp:txBody>
      <dsp:txXfrm>
        <a:off x="3314445" y="2238349"/>
        <a:ext cx="2176475" cy="741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69F9C-5983-0641-9FE0-0B55EC2117D7}">
      <dsp:nvSpPr>
        <dsp:cNvPr id="0" name=""/>
        <dsp:cNvSpPr/>
      </dsp:nvSpPr>
      <dsp:spPr>
        <a:xfrm>
          <a:off x="1359326" y="0"/>
          <a:ext cx="5400293" cy="5400293"/>
        </a:xfrm>
        <a:prstGeom prst="triangle">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C09960-7ABC-F04D-AAA5-8CF614730413}">
      <dsp:nvSpPr>
        <dsp:cNvPr id="0" name=""/>
        <dsp:cNvSpPr/>
      </dsp:nvSpPr>
      <dsp:spPr>
        <a:xfrm>
          <a:off x="4059473" y="542929"/>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Management</a:t>
          </a:r>
          <a:endParaRPr lang="en-US" sz="2000" b="1" kern="1200" dirty="0"/>
        </a:p>
      </dsp:txBody>
      <dsp:txXfrm>
        <a:off x="4090675" y="574131"/>
        <a:ext cx="3447787" cy="576771"/>
      </dsp:txXfrm>
    </dsp:sp>
    <dsp:sp modelId="{A815C50A-CB1C-3942-96DB-0BC63E5B4F1D}">
      <dsp:nvSpPr>
        <dsp:cNvPr id="0" name=""/>
        <dsp:cNvSpPr/>
      </dsp:nvSpPr>
      <dsp:spPr>
        <a:xfrm>
          <a:off x="4059473" y="1262002"/>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198068"/>
              <a:satOff val="0"/>
              <a:lumOff val="16101"/>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Collection and Storage</a:t>
          </a:r>
          <a:endParaRPr lang="en-US" sz="2000" b="1" kern="1200" dirty="0"/>
        </a:p>
      </dsp:txBody>
      <dsp:txXfrm>
        <a:off x="4090675" y="1293204"/>
        <a:ext cx="3447787" cy="576771"/>
      </dsp:txXfrm>
    </dsp:sp>
    <dsp:sp modelId="{316D8056-372A-6E42-9AB8-A91112D04C42}">
      <dsp:nvSpPr>
        <dsp:cNvPr id="0" name=""/>
        <dsp:cNvSpPr/>
      </dsp:nvSpPr>
      <dsp:spPr>
        <a:xfrm>
          <a:off x="4059473" y="1981074"/>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396136"/>
              <a:satOff val="0"/>
              <a:lumOff val="32202"/>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Big Data Analysis Tools and Techniques</a:t>
          </a:r>
          <a:endParaRPr lang="en-US" sz="2000" b="1" kern="1200" dirty="0"/>
        </a:p>
      </dsp:txBody>
      <dsp:txXfrm>
        <a:off x="4090675" y="2012276"/>
        <a:ext cx="3447787" cy="576771"/>
      </dsp:txXfrm>
    </dsp:sp>
    <dsp:sp modelId="{F24A7F80-2D3E-3940-93B8-57749251C429}">
      <dsp:nvSpPr>
        <dsp:cNvPr id="0" name=""/>
        <dsp:cNvSpPr/>
      </dsp:nvSpPr>
      <dsp:spPr>
        <a:xfrm>
          <a:off x="4059473" y="2700146"/>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594204"/>
              <a:satOff val="0"/>
              <a:lumOff val="48303"/>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Preparation and Exploration</a:t>
          </a:r>
          <a:endParaRPr lang="en-US" sz="2000" b="1" kern="1200" dirty="0"/>
        </a:p>
      </dsp:txBody>
      <dsp:txXfrm>
        <a:off x="4090675" y="2731348"/>
        <a:ext cx="3447787" cy="576771"/>
      </dsp:txXfrm>
    </dsp:sp>
    <dsp:sp modelId="{827CDD57-93FF-5945-9881-37FCDA9C9140}">
      <dsp:nvSpPr>
        <dsp:cNvPr id="0" name=""/>
        <dsp:cNvSpPr/>
      </dsp:nvSpPr>
      <dsp:spPr>
        <a:xfrm>
          <a:off x="4059473" y="3419219"/>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396136"/>
              <a:satOff val="0"/>
              <a:lumOff val="32202"/>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Data Visualisation</a:t>
          </a:r>
        </a:p>
      </dsp:txBody>
      <dsp:txXfrm>
        <a:off x="4090675" y="3450421"/>
        <a:ext cx="3447787" cy="576771"/>
      </dsp:txXfrm>
    </dsp:sp>
    <dsp:sp modelId="{DC9B11A8-7488-6646-9A33-D9E941B7095F}">
      <dsp:nvSpPr>
        <dsp:cNvPr id="0" name=""/>
        <dsp:cNvSpPr/>
      </dsp:nvSpPr>
      <dsp:spPr>
        <a:xfrm>
          <a:off x="4059473" y="4138291"/>
          <a:ext cx="3510191" cy="639175"/>
        </a:xfrm>
        <a:prstGeom prst="roundRect">
          <a:avLst/>
        </a:prstGeom>
        <a:solidFill>
          <a:schemeClr val="lt1">
            <a:alpha val="90000"/>
            <a:hueOff val="0"/>
            <a:satOff val="0"/>
            <a:lumOff val="0"/>
            <a:alphaOff val="0"/>
          </a:schemeClr>
        </a:solidFill>
        <a:ln w="6350" cap="flat" cmpd="sng" algn="ctr">
          <a:solidFill>
            <a:schemeClr val="accent4">
              <a:shade val="50000"/>
              <a:hueOff val="-198068"/>
              <a:satOff val="0"/>
              <a:lumOff val="16101"/>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Experimentation and Prediction</a:t>
          </a:r>
        </a:p>
      </dsp:txBody>
      <dsp:txXfrm>
        <a:off x="4090675" y="4169493"/>
        <a:ext cx="3447787" cy="5767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A57F6-8BA7-4751-951B-2A502AD8EA2E}">
      <dsp:nvSpPr>
        <dsp:cNvPr id="0" name=""/>
        <dsp:cNvSpPr/>
      </dsp:nvSpPr>
      <dsp:spPr>
        <a:xfrm>
          <a:off x="1121889" y="40624"/>
          <a:ext cx="1949998" cy="1949998"/>
        </a:xfrm>
        <a:prstGeom prst="ellipse">
          <a:avLst/>
        </a:prstGeom>
        <a:solidFill>
          <a:schemeClr val="accent2">
            <a:shade val="80000"/>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GB" sz="2300" kern="1200" dirty="0"/>
            <a:t>Data Scientist</a:t>
          </a:r>
        </a:p>
      </dsp:txBody>
      <dsp:txXfrm>
        <a:off x="1381889" y="381874"/>
        <a:ext cx="1429999" cy="877499"/>
      </dsp:txXfrm>
    </dsp:sp>
    <dsp:sp modelId="{630216C0-A9C1-496D-8284-455AABA0ED85}">
      <dsp:nvSpPr>
        <dsp:cNvPr id="0" name=""/>
        <dsp:cNvSpPr/>
      </dsp:nvSpPr>
      <dsp:spPr>
        <a:xfrm>
          <a:off x="1825514" y="1259374"/>
          <a:ext cx="1949998" cy="1949998"/>
        </a:xfrm>
        <a:prstGeom prst="ellipse">
          <a:avLst/>
        </a:prstGeom>
        <a:solidFill>
          <a:schemeClr val="accent2">
            <a:shade val="80000"/>
            <a:alpha val="50000"/>
            <a:hueOff val="-240708"/>
            <a:satOff val="5083"/>
            <a:lumOff val="1354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GB" sz="2300" kern="1200" dirty="0"/>
            <a:t>Data Analyst</a:t>
          </a:r>
        </a:p>
      </dsp:txBody>
      <dsp:txXfrm>
        <a:off x="2421888" y="1763123"/>
        <a:ext cx="1169999" cy="1072499"/>
      </dsp:txXfrm>
    </dsp:sp>
    <dsp:sp modelId="{1A8DA1E7-E93E-4D0C-A291-D9A67E4237DA}">
      <dsp:nvSpPr>
        <dsp:cNvPr id="0" name=""/>
        <dsp:cNvSpPr/>
      </dsp:nvSpPr>
      <dsp:spPr>
        <a:xfrm>
          <a:off x="261660" y="1280258"/>
          <a:ext cx="1949998" cy="1949998"/>
        </a:xfrm>
        <a:prstGeom prst="ellipse">
          <a:avLst/>
        </a:prstGeom>
        <a:solidFill>
          <a:schemeClr val="accent2">
            <a:shade val="80000"/>
            <a:alpha val="50000"/>
            <a:hueOff val="-481415"/>
            <a:satOff val="10166"/>
            <a:lumOff val="2708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GB" sz="2300" kern="1200" dirty="0"/>
            <a:t>Data Engineer</a:t>
          </a:r>
        </a:p>
      </dsp:txBody>
      <dsp:txXfrm>
        <a:off x="445285" y="1784008"/>
        <a:ext cx="1169999" cy="10724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18/02/2024</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834" rtl="0" eaLnBrk="1" latinLnBrk="0" hangingPunct="1">
      <a:defRPr sz="1200" kern="1200">
        <a:solidFill>
          <a:schemeClr val="tx1"/>
        </a:solidFill>
        <a:latin typeface="+mn-lt"/>
        <a:ea typeface="+mn-ea"/>
        <a:cs typeface="+mn-cs"/>
      </a:defRPr>
    </a:lvl1pPr>
    <a:lvl2pPr marL="456915" algn="l" defTabSz="913834" rtl="0" eaLnBrk="1" latinLnBrk="0" hangingPunct="1">
      <a:defRPr sz="1200" kern="1200">
        <a:solidFill>
          <a:schemeClr val="tx1"/>
        </a:solidFill>
        <a:latin typeface="+mn-lt"/>
        <a:ea typeface="+mn-ea"/>
        <a:cs typeface="+mn-cs"/>
      </a:defRPr>
    </a:lvl2pPr>
    <a:lvl3pPr marL="913834" algn="l" defTabSz="913834" rtl="0" eaLnBrk="1" latinLnBrk="0" hangingPunct="1">
      <a:defRPr sz="1200" kern="1200">
        <a:solidFill>
          <a:schemeClr val="tx1"/>
        </a:solidFill>
        <a:latin typeface="+mn-lt"/>
        <a:ea typeface="+mn-ea"/>
        <a:cs typeface="+mn-cs"/>
      </a:defRPr>
    </a:lvl3pPr>
    <a:lvl4pPr marL="1370752" algn="l" defTabSz="913834" rtl="0" eaLnBrk="1" latinLnBrk="0" hangingPunct="1">
      <a:defRPr sz="1200" kern="1200">
        <a:solidFill>
          <a:schemeClr val="tx1"/>
        </a:solidFill>
        <a:latin typeface="+mn-lt"/>
        <a:ea typeface="+mn-ea"/>
        <a:cs typeface="+mn-cs"/>
      </a:defRPr>
    </a:lvl4pPr>
    <a:lvl5pPr marL="1827669" algn="l" defTabSz="913834" rtl="0" eaLnBrk="1" latinLnBrk="0" hangingPunct="1">
      <a:defRPr sz="1200" kern="1200">
        <a:solidFill>
          <a:schemeClr val="tx1"/>
        </a:solidFill>
        <a:latin typeface="+mn-lt"/>
        <a:ea typeface="+mn-ea"/>
        <a:cs typeface="+mn-cs"/>
      </a:defRPr>
    </a:lvl5pPr>
    <a:lvl6pPr marL="2284587" algn="l" defTabSz="913834" rtl="0" eaLnBrk="1" latinLnBrk="0" hangingPunct="1">
      <a:defRPr sz="1200" kern="1200">
        <a:solidFill>
          <a:schemeClr val="tx1"/>
        </a:solidFill>
        <a:latin typeface="+mn-lt"/>
        <a:ea typeface="+mn-ea"/>
        <a:cs typeface="+mn-cs"/>
      </a:defRPr>
    </a:lvl6pPr>
    <a:lvl7pPr marL="2741503" algn="l" defTabSz="913834" rtl="0" eaLnBrk="1" latinLnBrk="0" hangingPunct="1">
      <a:defRPr sz="1200" kern="1200">
        <a:solidFill>
          <a:schemeClr val="tx1"/>
        </a:solidFill>
        <a:latin typeface="+mn-lt"/>
        <a:ea typeface="+mn-ea"/>
        <a:cs typeface="+mn-cs"/>
      </a:defRPr>
    </a:lvl7pPr>
    <a:lvl8pPr marL="3198422" algn="l" defTabSz="913834" rtl="0" eaLnBrk="1" latinLnBrk="0" hangingPunct="1">
      <a:defRPr sz="1200" kern="1200">
        <a:solidFill>
          <a:schemeClr val="tx1"/>
        </a:solidFill>
        <a:latin typeface="+mn-lt"/>
        <a:ea typeface="+mn-ea"/>
        <a:cs typeface="+mn-cs"/>
      </a:defRPr>
    </a:lvl8pPr>
    <a:lvl9pPr marL="3655339" algn="l" defTabSz="9138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1</a:t>
            </a:fld>
            <a:endParaRPr lang="en-GB"/>
          </a:p>
        </p:txBody>
      </p:sp>
    </p:spTree>
    <p:extLst>
      <p:ext uri="{BB962C8B-B14F-4D97-AF65-F5344CB8AC3E}">
        <p14:creationId xmlns:p14="http://schemas.microsoft.com/office/powerpoint/2010/main" val="1220183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1429" indent="-371429">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10</a:t>
            </a:fld>
            <a:endParaRPr lang="en-GB"/>
          </a:p>
        </p:txBody>
      </p:sp>
    </p:spTree>
    <p:extLst>
      <p:ext uri="{BB962C8B-B14F-4D97-AF65-F5344CB8AC3E}">
        <p14:creationId xmlns:p14="http://schemas.microsoft.com/office/powerpoint/2010/main" val="45768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11</a:t>
            </a:fld>
            <a:endParaRPr lang="en-GB"/>
          </a:p>
        </p:txBody>
      </p:sp>
    </p:spTree>
    <p:extLst>
      <p:ext uri="{BB962C8B-B14F-4D97-AF65-F5344CB8AC3E}">
        <p14:creationId xmlns:p14="http://schemas.microsoft.com/office/powerpoint/2010/main" val="944703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12</a:t>
            </a:fld>
            <a:endParaRPr lang="en-GB"/>
          </a:p>
        </p:txBody>
      </p:sp>
    </p:spTree>
    <p:extLst>
      <p:ext uri="{BB962C8B-B14F-4D97-AF65-F5344CB8AC3E}">
        <p14:creationId xmlns:p14="http://schemas.microsoft.com/office/powerpoint/2010/main" val="306096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0F04A314-C704-4C33-84AA-6D9A56C39AB3}" type="slidenum">
              <a:rPr lang="en-GB" smtClean="0"/>
              <a:t>13</a:t>
            </a:fld>
            <a:endParaRPr lang="en-GB"/>
          </a:p>
        </p:txBody>
      </p:sp>
    </p:spTree>
    <p:extLst>
      <p:ext uri="{BB962C8B-B14F-4D97-AF65-F5344CB8AC3E}">
        <p14:creationId xmlns:p14="http://schemas.microsoft.com/office/powerpoint/2010/main" val="86073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b="1" dirty="0"/>
          </a:p>
        </p:txBody>
      </p:sp>
      <p:sp>
        <p:nvSpPr>
          <p:cNvPr id="4" name="Slide Number Placeholder 3"/>
          <p:cNvSpPr>
            <a:spLocks noGrp="1"/>
          </p:cNvSpPr>
          <p:nvPr>
            <p:ph type="sldNum" sz="quarter" idx="5"/>
          </p:nvPr>
        </p:nvSpPr>
        <p:spPr/>
        <p:txBody>
          <a:bodyPr/>
          <a:lstStyle/>
          <a:p>
            <a:fld id="{0F04A314-C704-4C33-84AA-6D9A56C39AB3}" type="slidenum">
              <a:rPr lang="en-GB" smtClean="0"/>
              <a:t>14</a:t>
            </a:fld>
            <a:endParaRPr lang="en-GB"/>
          </a:p>
        </p:txBody>
      </p:sp>
    </p:spTree>
    <p:extLst>
      <p:ext uri="{BB962C8B-B14F-4D97-AF65-F5344CB8AC3E}">
        <p14:creationId xmlns:p14="http://schemas.microsoft.com/office/powerpoint/2010/main" val="128225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15</a:t>
            </a:fld>
            <a:endParaRPr lang="en-GB"/>
          </a:p>
        </p:txBody>
      </p:sp>
    </p:spTree>
    <p:extLst>
      <p:ext uri="{BB962C8B-B14F-4D97-AF65-F5344CB8AC3E}">
        <p14:creationId xmlns:p14="http://schemas.microsoft.com/office/powerpoint/2010/main" val="1572239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300" dirty="0"/>
          </a:p>
        </p:txBody>
      </p:sp>
      <p:sp>
        <p:nvSpPr>
          <p:cNvPr id="4" name="Slide Number Placeholder 3"/>
          <p:cNvSpPr>
            <a:spLocks noGrp="1"/>
          </p:cNvSpPr>
          <p:nvPr>
            <p:ph type="sldNum" sz="quarter" idx="5"/>
          </p:nvPr>
        </p:nvSpPr>
        <p:spPr/>
        <p:txBody>
          <a:bodyPr/>
          <a:lstStyle/>
          <a:p>
            <a:fld id="{0F04A314-C704-4C33-84AA-6D9A56C39AB3}" type="slidenum">
              <a:rPr lang="en-GB" smtClean="0"/>
              <a:t>16</a:t>
            </a:fld>
            <a:endParaRPr lang="en-GB"/>
          </a:p>
        </p:txBody>
      </p:sp>
    </p:spTree>
    <p:extLst>
      <p:ext uri="{BB962C8B-B14F-4D97-AF65-F5344CB8AC3E}">
        <p14:creationId xmlns:p14="http://schemas.microsoft.com/office/powerpoint/2010/main" val="1242120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17</a:t>
            </a:fld>
            <a:endParaRPr lang="en-GB"/>
          </a:p>
        </p:txBody>
      </p:sp>
    </p:spTree>
    <p:extLst>
      <p:ext uri="{BB962C8B-B14F-4D97-AF65-F5344CB8AC3E}">
        <p14:creationId xmlns:p14="http://schemas.microsoft.com/office/powerpoint/2010/main" val="116641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18</a:t>
            </a:fld>
            <a:endParaRPr lang="en-GB"/>
          </a:p>
        </p:txBody>
      </p:sp>
    </p:spTree>
    <p:extLst>
      <p:ext uri="{BB962C8B-B14F-4D97-AF65-F5344CB8AC3E}">
        <p14:creationId xmlns:p14="http://schemas.microsoft.com/office/powerpoint/2010/main" val="224373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19</a:t>
            </a:fld>
            <a:endParaRPr lang="en-GB"/>
          </a:p>
        </p:txBody>
      </p:sp>
    </p:spTree>
    <p:extLst>
      <p:ext uri="{BB962C8B-B14F-4D97-AF65-F5344CB8AC3E}">
        <p14:creationId xmlns:p14="http://schemas.microsoft.com/office/powerpoint/2010/main" val="206929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2</a:t>
            </a:fld>
            <a:endParaRPr lang="en-GB"/>
          </a:p>
        </p:txBody>
      </p:sp>
    </p:spTree>
    <p:extLst>
      <p:ext uri="{BB962C8B-B14F-4D97-AF65-F5344CB8AC3E}">
        <p14:creationId xmlns:p14="http://schemas.microsoft.com/office/powerpoint/2010/main" val="152084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20</a:t>
            </a:fld>
            <a:endParaRPr lang="en-GB"/>
          </a:p>
        </p:txBody>
      </p:sp>
    </p:spTree>
    <p:extLst>
      <p:ext uri="{BB962C8B-B14F-4D97-AF65-F5344CB8AC3E}">
        <p14:creationId xmlns:p14="http://schemas.microsoft.com/office/powerpoint/2010/main" val="12175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cs typeface="Arial" panose="020B0604020202020204"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496B6-85C5-4994-A073-7793C61DBE5C}" type="slidenum">
              <a:rPr lang="en-US" altLang="en-US">
                <a:latin typeface="Tahoma" panose="020B0604030504040204" pitchFamily="34" charset="0"/>
              </a:rPr>
              <a:pPr eaLnBrk="1" hangingPunct="1"/>
              <a:t>21</a:t>
            </a:fld>
            <a:endParaRPr lang="en-US" altLang="en-US">
              <a:latin typeface="Tahoma" panose="020B0604030504040204" pitchFamily="34" charset="0"/>
            </a:endParaRPr>
          </a:p>
        </p:txBody>
      </p:sp>
    </p:spTree>
    <p:extLst>
      <p:ext uri="{BB962C8B-B14F-4D97-AF65-F5344CB8AC3E}">
        <p14:creationId xmlns:p14="http://schemas.microsoft.com/office/powerpoint/2010/main" val="184646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22</a:t>
            </a:fld>
            <a:endParaRPr lang="en-GB"/>
          </a:p>
        </p:txBody>
      </p:sp>
    </p:spTree>
    <p:extLst>
      <p:ext uri="{BB962C8B-B14F-4D97-AF65-F5344CB8AC3E}">
        <p14:creationId xmlns:p14="http://schemas.microsoft.com/office/powerpoint/2010/main" val="298378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F7A5D35-F34B-4997-9B21-AB2BD7979F9C}" type="slidenum">
              <a:rPr lang="en-GB" smtClean="0"/>
              <a:t>26</a:t>
            </a:fld>
            <a:endParaRPr lang="en-GB"/>
          </a:p>
        </p:txBody>
      </p:sp>
    </p:spTree>
    <p:extLst>
      <p:ext uri="{BB962C8B-B14F-4D97-AF65-F5344CB8AC3E}">
        <p14:creationId xmlns:p14="http://schemas.microsoft.com/office/powerpoint/2010/main" val="2039151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F7A5D35-F34B-4997-9B21-AB2BD7979F9C}" type="slidenum">
              <a:rPr lang="en-GB" smtClean="0"/>
              <a:t>27</a:t>
            </a:fld>
            <a:endParaRPr lang="en-GB"/>
          </a:p>
        </p:txBody>
      </p:sp>
    </p:spTree>
    <p:extLst>
      <p:ext uri="{BB962C8B-B14F-4D97-AF65-F5344CB8AC3E}">
        <p14:creationId xmlns:p14="http://schemas.microsoft.com/office/powerpoint/2010/main" val="3857910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28</a:t>
            </a:fld>
            <a:endParaRPr lang="en-GB"/>
          </a:p>
        </p:txBody>
      </p:sp>
    </p:spTree>
    <p:extLst>
      <p:ext uri="{BB962C8B-B14F-4D97-AF65-F5344CB8AC3E}">
        <p14:creationId xmlns:p14="http://schemas.microsoft.com/office/powerpoint/2010/main" val="2187932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82126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3</a:t>
            </a:fld>
            <a:endParaRPr lang="en-GB"/>
          </a:p>
        </p:txBody>
      </p:sp>
    </p:spTree>
    <p:extLst>
      <p:ext uri="{BB962C8B-B14F-4D97-AF65-F5344CB8AC3E}">
        <p14:creationId xmlns:p14="http://schemas.microsoft.com/office/powerpoint/2010/main" val="4255798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127150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041535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32</a:t>
            </a:fld>
            <a:endParaRPr lang="en-GB"/>
          </a:p>
        </p:txBody>
      </p:sp>
    </p:spTree>
    <p:extLst>
      <p:ext uri="{BB962C8B-B14F-4D97-AF65-F5344CB8AC3E}">
        <p14:creationId xmlns:p14="http://schemas.microsoft.com/office/powerpoint/2010/main" val="342730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cs typeface="Arial" panose="020B0604020202020204"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496B6-85C5-4994-A073-7793C61DBE5C}" type="slidenum">
              <a:rPr lang="en-US" altLang="en-US">
                <a:latin typeface="Tahoma" panose="020B0604030504040204" pitchFamily="34" charset="0"/>
              </a:rPr>
              <a:pPr eaLnBrk="1" hangingPunct="1"/>
              <a:t>33</a:t>
            </a:fld>
            <a:endParaRPr lang="en-US" altLang="en-US">
              <a:latin typeface="Tahoma" panose="020B0604030504040204" pitchFamily="34" charset="0"/>
            </a:endParaRPr>
          </a:p>
        </p:txBody>
      </p:sp>
    </p:spTree>
    <p:extLst>
      <p:ext uri="{BB962C8B-B14F-4D97-AF65-F5344CB8AC3E}">
        <p14:creationId xmlns:p14="http://schemas.microsoft.com/office/powerpoint/2010/main" val="4186299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34</a:t>
            </a:fld>
            <a:endParaRPr lang="en-GB"/>
          </a:p>
        </p:txBody>
      </p:sp>
    </p:spTree>
    <p:extLst>
      <p:ext uri="{BB962C8B-B14F-4D97-AF65-F5344CB8AC3E}">
        <p14:creationId xmlns:p14="http://schemas.microsoft.com/office/powerpoint/2010/main" val="3430561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35</a:t>
            </a:fld>
            <a:endParaRPr lang="en-GB"/>
          </a:p>
        </p:txBody>
      </p:sp>
    </p:spTree>
    <p:extLst>
      <p:ext uri="{BB962C8B-B14F-4D97-AF65-F5344CB8AC3E}">
        <p14:creationId xmlns:p14="http://schemas.microsoft.com/office/powerpoint/2010/main" val="4002985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36</a:t>
            </a:fld>
            <a:endParaRPr lang="en-GB"/>
          </a:p>
        </p:txBody>
      </p:sp>
    </p:spTree>
    <p:extLst>
      <p:ext uri="{BB962C8B-B14F-4D97-AF65-F5344CB8AC3E}">
        <p14:creationId xmlns:p14="http://schemas.microsoft.com/office/powerpoint/2010/main" val="3239041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37</a:t>
            </a:fld>
            <a:endParaRPr lang="en-GB"/>
          </a:p>
        </p:txBody>
      </p:sp>
    </p:spTree>
    <p:extLst>
      <p:ext uri="{BB962C8B-B14F-4D97-AF65-F5344CB8AC3E}">
        <p14:creationId xmlns:p14="http://schemas.microsoft.com/office/powerpoint/2010/main" val="154219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38</a:t>
            </a:fld>
            <a:endParaRPr lang="en-GB"/>
          </a:p>
        </p:txBody>
      </p:sp>
    </p:spTree>
    <p:extLst>
      <p:ext uri="{BB962C8B-B14F-4D97-AF65-F5344CB8AC3E}">
        <p14:creationId xmlns:p14="http://schemas.microsoft.com/office/powerpoint/2010/main" val="3581441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4</a:t>
            </a:fld>
            <a:endParaRPr lang="en-GB"/>
          </a:p>
        </p:txBody>
      </p:sp>
    </p:spTree>
    <p:extLst>
      <p:ext uri="{BB962C8B-B14F-4D97-AF65-F5344CB8AC3E}">
        <p14:creationId xmlns:p14="http://schemas.microsoft.com/office/powerpoint/2010/main" val="1050717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40</a:t>
            </a:fld>
            <a:endParaRPr lang="en-GB"/>
          </a:p>
        </p:txBody>
      </p:sp>
    </p:spTree>
    <p:extLst>
      <p:ext uri="{BB962C8B-B14F-4D97-AF65-F5344CB8AC3E}">
        <p14:creationId xmlns:p14="http://schemas.microsoft.com/office/powerpoint/2010/main" val="434113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F7A5D35-F34B-4997-9B21-AB2BD7979F9C}" type="slidenum">
              <a:rPr lang="en-GB" smtClean="0"/>
              <a:t>41</a:t>
            </a:fld>
            <a:endParaRPr lang="en-GB"/>
          </a:p>
        </p:txBody>
      </p:sp>
    </p:spTree>
    <p:extLst>
      <p:ext uri="{BB962C8B-B14F-4D97-AF65-F5344CB8AC3E}">
        <p14:creationId xmlns:p14="http://schemas.microsoft.com/office/powerpoint/2010/main" val="51530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5</a:t>
            </a:fld>
            <a:endParaRPr lang="en-GB"/>
          </a:p>
        </p:txBody>
      </p:sp>
    </p:spTree>
    <p:extLst>
      <p:ext uri="{BB962C8B-B14F-4D97-AF65-F5344CB8AC3E}">
        <p14:creationId xmlns:p14="http://schemas.microsoft.com/office/powerpoint/2010/main" val="278714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3191F2-AB93-43AB-9AE7-B2F811AFAC11}" type="slidenum">
              <a:rPr lang="en-GB" smtClean="0"/>
              <a:t>6</a:t>
            </a:fld>
            <a:endParaRPr lang="en-GB"/>
          </a:p>
        </p:txBody>
      </p:sp>
    </p:spTree>
    <p:extLst>
      <p:ext uri="{BB962C8B-B14F-4D97-AF65-F5344CB8AC3E}">
        <p14:creationId xmlns:p14="http://schemas.microsoft.com/office/powerpoint/2010/main" val="354265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7</a:t>
            </a:fld>
            <a:endParaRPr lang="en-GB"/>
          </a:p>
        </p:txBody>
      </p:sp>
    </p:spTree>
    <p:extLst>
      <p:ext uri="{BB962C8B-B14F-4D97-AF65-F5344CB8AC3E}">
        <p14:creationId xmlns:p14="http://schemas.microsoft.com/office/powerpoint/2010/main" val="279882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44D0138-0F4E-443F-82F1-3199E56D34BC}" type="slidenum">
              <a:rPr lang="en-GB" smtClean="0"/>
              <a:t>8</a:t>
            </a:fld>
            <a:endParaRPr lang="en-GB"/>
          </a:p>
        </p:txBody>
      </p:sp>
    </p:spTree>
    <p:extLst>
      <p:ext uri="{BB962C8B-B14F-4D97-AF65-F5344CB8AC3E}">
        <p14:creationId xmlns:p14="http://schemas.microsoft.com/office/powerpoint/2010/main" val="203360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4A314-C704-4C33-84AA-6D9A56C39AB3}" type="slidenum">
              <a:rPr lang="en-GB" smtClean="0"/>
              <a:t>9</a:t>
            </a:fld>
            <a:endParaRPr lang="en-GB"/>
          </a:p>
        </p:txBody>
      </p:sp>
    </p:spTree>
    <p:extLst>
      <p:ext uri="{BB962C8B-B14F-4D97-AF65-F5344CB8AC3E}">
        <p14:creationId xmlns:p14="http://schemas.microsoft.com/office/powerpoint/2010/main" val="935480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621506" y="5837237"/>
            <a:ext cx="6477000" cy="752805"/>
          </a:xfrm>
        </p:spPr>
        <p:txBody>
          <a:bodyPr anchor="b">
            <a:normAutofit/>
          </a:bodyPr>
          <a:lstStyle>
            <a:lvl1pPr algn="l">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621506" y="6717044"/>
            <a:ext cx="8018860" cy="762000"/>
          </a:xfrm>
        </p:spPr>
        <p:txBody>
          <a:bodyPr>
            <a:normAutofit/>
          </a:bodyPr>
          <a:lstStyle>
            <a:lvl1pPr marL="0" indent="0" algn="l">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12903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tx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tx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249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41994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4"/>
          <p:cNvSpPr>
            <a:spLocks noGrp="1"/>
          </p:cNvSpPr>
          <p:nvPr>
            <p:ph idx="1"/>
          </p:nvPr>
        </p:nvSpPr>
        <p:spPr>
          <a:xfrm>
            <a:off x="504667" y="1560017"/>
            <a:ext cx="9794240" cy="5267821"/>
          </a:xfrm>
        </p:spPr>
        <p:txBody>
          <a:bodyPr>
            <a:normAutofit/>
          </a:bodyPr>
          <a:lstStyle>
            <a:lvl1pPr>
              <a:defRPr sz="1400">
                <a:latin typeface="Calibri" panose="020F0502020204030204" pitchFamily="34" charset="0"/>
              </a:defRPr>
            </a:lvl1pPr>
          </a:lstStyle>
          <a:p>
            <a:pPr lvl="0"/>
            <a:r>
              <a:rPr lang="en-US"/>
              <a:t>Click to edit Master text styles</a:t>
            </a:r>
          </a:p>
        </p:txBody>
      </p:sp>
      <p:sp>
        <p:nvSpPr>
          <p:cNvPr id="8" name="Text Placeholder 13"/>
          <p:cNvSpPr>
            <a:spLocks noGrp="1"/>
          </p:cNvSpPr>
          <p:nvPr>
            <p:ph type="body" sz="quarter" idx="14" hasCustomPrompt="1"/>
          </p:nvPr>
        </p:nvSpPr>
        <p:spPr>
          <a:xfrm>
            <a:off x="504667" y="1022353"/>
            <a:ext cx="9794240" cy="471484"/>
          </a:xfrm>
        </p:spPr>
        <p:txBody>
          <a:bodyPr>
            <a:normAutofit/>
          </a:bodyPr>
          <a:lstStyle>
            <a:lvl1pPr>
              <a:defRPr sz="2400" spc="380" baseline="0">
                <a:solidFill>
                  <a:schemeClr val="tx1"/>
                </a:solidFill>
                <a:latin typeface="Calibri" panose="020F0502020204030204" pitchFamily="34" charset="0"/>
              </a:defRPr>
            </a:lvl1pPr>
          </a:lstStyle>
          <a:p>
            <a:pPr lvl="0"/>
            <a:r>
              <a:rPr lang="en-US" dirty="0"/>
              <a:t>SUBHEADER</a:t>
            </a:r>
            <a:endParaRPr lang="en-GB" dirty="0"/>
          </a:p>
        </p:txBody>
      </p:sp>
      <p:sp>
        <p:nvSpPr>
          <p:cNvPr id="9" name="Title 6"/>
          <p:cNvSpPr>
            <a:spLocks noGrp="1"/>
          </p:cNvSpPr>
          <p:nvPr>
            <p:ph type="title" hasCustomPrompt="1"/>
          </p:nvPr>
        </p:nvSpPr>
        <p:spPr>
          <a:xfrm>
            <a:off x="504667" y="385823"/>
            <a:ext cx="9794240" cy="567477"/>
          </a:xfrm>
        </p:spPr>
        <p:txBody>
          <a:bodyPr>
            <a:normAutofit/>
          </a:bodyPr>
          <a:lstStyle>
            <a:lvl1pPr>
              <a:defRPr sz="3600" baseline="0">
                <a:latin typeface="Calibri" panose="020F0502020204030204" pitchFamily="34" charset="0"/>
              </a:defRPr>
            </a:lvl1pPr>
          </a:lstStyle>
          <a:p>
            <a:r>
              <a:rPr lang="en-US" dirty="0"/>
              <a:t>HEADER</a:t>
            </a:r>
            <a:endParaRPr lang="en-GB" dirty="0"/>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1243808" y="4364037"/>
            <a:ext cx="2667000" cy="2250850"/>
          </a:xfrm>
        </p:spPr>
        <p:txBody>
          <a:bodyPr>
            <a:normAutofit/>
          </a:bodyPr>
          <a:lstStyle>
            <a:lvl1pPr algn="ctr">
              <a:spcAft>
                <a:spcPts val="600"/>
              </a:spcAft>
              <a:defRPr sz="1200" spc="320" baseline="0">
                <a:latin typeface="Calibri" panose="020F0502020204030204" pitchFamily="34" charset="0"/>
              </a:defRPr>
            </a:lvl1pPr>
            <a:lvl2pPr algn="ctr">
              <a:defRPr sz="1200">
                <a:latin typeface="Calibri" panose="020F0502020204030204" pitchFamily="34" charset="0"/>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a:xfrm>
            <a:off x="7174711" y="6986387"/>
            <a:ext cx="2180481" cy="202137"/>
          </a:xfrm>
          <a:prstGeom prst="rect">
            <a:avLst/>
          </a:prstGeom>
        </p:spPr>
        <p:txBody>
          <a:bodyPr/>
          <a:lstStyle/>
          <a:p>
            <a:fld id="{ED84C107-574F-CD4E-80F4-ED973D38237C}" type="datetime1">
              <a:rPr lang="en-GB" smtClean="0"/>
              <a:t>18/02/2024</a:t>
            </a:fld>
            <a:endParaRPr lang="en-GB"/>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025107" y="4364037"/>
            <a:ext cx="2667000" cy="2250850"/>
          </a:xfrm>
        </p:spPr>
        <p:txBody>
          <a:bodyPr>
            <a:normAutofit/>
          </a:bodyPr>
          <a:lstStyle>
            <a:lvl1pPr algn="ctr">
              <a:spcAft>
                <a:spcPts val="600"/>
              </a:spcAft>
              <a:defRPr sz="1200" spc="320" baseline="0">
                <a:latin typeface="Calibri" panose="020F0502020204030204" pitchFamily="34" charset="0"/>
              </a:defRPr>
            </a:lvl1pPr>
            <a:lvl2pPr algn="ctr">
              <a:defRPr sz="1200">
                <a:latin typeface="Calibri" panose="020F0502020204030204" pitchFamily="34" charset="0"/>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806406" y="4364037"/>
            <a:ext cx="2667000" cy="2250850"/>
          </a:xfrm>
        </p:spPr>
        <p:txBody>
          <a:bodyPr>
            <a:normAutofit/>
          </a:bodyPr>
          <a:lstStyle>
            <a:lvl1pPr algn="ctr">
              <a:spcAft>
                <a:spcPts val="600"/>
              </a:spcAft>
              <a:defRPr sz="1200" spc="320" baseline="0">
                <a:latin typeface="Calibri" panose="020F0502020204030204" pitchFamily="34" charset="0"/>
              </a:defRPr>
            </a:lvl1pPr>
            <a:lvl2pPr algn="ctr">
              <a:defRPr sz="1200">
                <a:latin typeface="Calibri" panose="020F0502020204030204" pitchFamily="34" charset="0"/>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605311" y="2051736"/>
            <a:ext cx="1944001" cy="1944001"/>
          </a:xfrm>
          <a:prstGeom prst="ellipse">
            <a:avLst/>
          </a:prstGeom>
        </p:spPr>
        <p:txBody>
          <a:bodyPr/>
          <a:lstStyle/>
          <a:p>
            <a:r>
              <a:rPr lang="en-US"/>
              <a:t>Click icon to add picture</a:t>
            </a:r>
            <a:endParaRPr lang="en-GB"/>
          </a:p>
        </p:txBody>
      </p:sp>
      <p:sp>
        <p:nvSpPr>
          <p:cNvPr id="12" name="Picture Placeholder 10"/>
          <p:cNvSpPr>
            <a:spLocks noGrp="1"/>
          </p:cNvSpPr>
          <p:nvPr>
            <p:ph type="pic" sz="quarter" idx="16"/>
          </p:nvPr>
        </p:nvSpPr>
        <p:spPr>
          <a:xfrm>
            <a:off x="4386611" y="2051736"/>
            <a:ext cx="1944001" cy="1944001"/>
          </a:xfrm>
          <a:prstGeom prst="ellipse">
            <a:avLst/>
          </a:prstGeom>
        </p:spPr>
        <p:txBody>
          <a:bodyPr/>
          <a:lstStyle/>
          <a:p>
            <a:r>
              <a:rPr lang="en-US"/>
              <a:t>Click icon to add picture</a:t>
            </a:r>
            <a:endParaRPr lang="en-GB"/>
          </a:p>
        </p:txBody>
      </p:sp>
      <p:sp>
        <p:nvSpPr>
          <p:cNvPr id="13" name="Picture Placeholder 10"/>
          <p:cNvSpPr>
            <a:spLocks noGrp="1"/>
          </p:cNvSpPr>
          <p:nvPr>
            <p:ph type="pic" sz="quarter" idx="17"/>
          </p:nvPr>
        </p:nvSpPr>
        <p:spPr>
          <a:xfrm>
            <a:off x="7167910" y="2051736"/>
            <a:ext cx="1944001" cy="1944001"/>
          </a:xfrm>
          <a:prstGeom prst="ellipse">
            <a:avLst/>
          </a:prstGeom>
        </p:spPr>
        <p:txBody>
          <a:bodyPr/>
          <a:lstStyle/>
          <a:p>
            <a:r>
              <a:rPr lang="en-US"/>
              <a:t>Click icon to add picture</a:t>
            </a:r>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174711" y="6986387"/>
            <a:ext cx="2180481" cy="202137"/>
          </a:xfrm>
          <a:prstGeom prst="rect">
            <a:avLst/>
          </a:prstGeom>
        </p:spPr>
        <p:txBody>
          <a:bodyPr/>
          <a:lstStyle>
            <a:lvl1pPr>
              <a:defRPr>
                <a:solidFill>
                  <a:schemeClr val="bg1"/>
                </a:solidFill>
              </a:defRPr>
            </a:lvl1pPr>
          </a:lstStyle>
          <a:p>
            <a:fld id="{038CF7CB-3EDE-0C4E-9BB4-71118133AB8E}" type="datetime1">
              <a:rPr lang="en-GB" smtClean="0"/>
              <a:t>18/02/2024</a:t>
            </a:fld>
            <a:endParaRPr lang="en-GB"/>
          </a:p>
        </p:txBody>
      </p:sp>
      <p:sp>
        <p:nvSpPr>
          <p:cNvPr id="5" name="Footer Placeholder 4"/>
          <p:cNvSpPr>
            <a:spLocks noGrp="1"/>
          </p:cNvSpPr>
          <p:nvPr>
            <p:ph type="ftr" sz="quarter" idx="11"/>
          </p:nvPr>
        </p:nvSpPr>
        <p:spPr>
          <a:xfrm>
            <a:off x="161330" y="7244322"/>
            <a:ext cx="6670040" cy="202137"/>
          </a:xfrm>
          <a:prstGeom prst="rect">
            <a:avLst/>
          </a:prstGeom>
        </p:spPr>
        <p:txBody>
          <a:bodyPr/>
          <a:lstStyle>
            <a:lvl1pPr>
              <a:defRPr>
                <a:solidFill>
                  <a:schemeClr val="bg1"/>
                </a:solidFill>
              </a:defRPr>
            </a:lvl1pPr>
          </a:lstStyle>
          <a:p>
            <a:r>
              <a:rPr lang="en-GB"/>
              <a:t>Managing the Electronic Enterprise (SAD602) </a:t>
            </a:r>
            <a:endParaRPr lang="en-GB" dirty="0"/>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5649916" y="2"/>
            <a:ext cx="5041900" cy="7559675"/>
          </a:xfrm>
        </p:spPr>
        <p:txBody>
          <a:bodyPr/>
          <a:lstStyle/>
          <a:p>
            <a:r>
              <a:rPr lang="en-US"/>
              <a:t>Click icon to add picture</a:t>
            </a:r>
            <a:endParaRPr lang="en-GB" dirty="0"/>
          </a:p>
        </p:txBody>
      </p:sp>
      <p:sp>
        <p:nvSpPr>
          <p:cNvPr id="10" name="Content Placeholder 4"/>
          <p:cNvSpPr>
            <a:spLocks noGrp="1"/>
          </p:cNvSpPr>
          <p:nvPr>
            <p:ph idx="1"/>
          </p:nvPr>
        </p:nvSpPr>
        <p:spPr>
          <a:xfrm>
            <a:off x="504666" y="1560017"/>
            <a:ext cx="4917440" cy="5267821"/>
          </a:xfrm>
        </p:spPr>
        <p:txBody>
          <a:bodyPr>
            <a:normAutofit/>
          </a:bodyPr>
          <a:lstStyle>
            <a:lvl1pPr>
              <a:defRPr sz="1400">
                <a:latin typeface="Calibri" panose="020F0502020204030204" pitchFamily="34" charset="0"/>
              </a:defRPr>
            </a:lvl1pPr>
          </a:lstStyle>
          <a:p>
            <a:pPr lvl="0"/>
            <a:r>
              <a:rPr lang="en-US"/>
              <a:t>Click to edit Master text styles</a:t>
            </a:r>
          </a:p>
        </p:txBody>
      </p:sp>
      <p:sp>
        <p:nvSpPr>
          <p:cNvPr id="12"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tx1"/>
                </a:solidFill>
                <a:latin typeface="Calibri" panose="020F0502020204030204" pitchFamily="34" charset="0"/>
              </a:defRPr>
            </a:lvl1pPr>
          </a:lstStyle>
          <a:p>
            <a:pPr lvl="0"/>
            <a:r>
              <a:rPr lang="en-US" dirty="0"/>
              <a:t>SUBHEADER</a:t>
            </a:r>
            <a:endParaRPr lang="en-GB" dirty="0"/>
          </a:p>
        </p:txBody>
      </p:sp>
      <p:sp>
        <p:nvSpPr>
          <p:cNvPr id="13" name="Title 6"/>
          <p:cNvSpPr>
            <a:spLocks noGrp="1"/>
          </p:cNvSpPr>
          <p:nvPr>
            <p:ph type="title" hasCustomPrompt="1"/>
          </p:nvPr>
        </p:nvSpPr>
        <p:spPr>
          <a:xfrm>
            <a:off x="504666" y="385823"/>
            <a:ext cx="4917440" cy="567477"/>
          </a:xfrm>
        </p:spPr>
        <p:txBody>
          <a:bodyPr>
            <a:normAutofit/>
          </a:bodyPr>
          <a:lstStyle>
            <a:lvl1pPr>
              <a:defRPr sz="3600" baseline="0">
                <a:solidFill>
                  <a:schemeClr val="tx1"/>
                </a:solidFill>
                <a:latin typeface="Calibri" panose="020F0502020204030204" pitchFamily="34" charset="0"/>
              </a:defRPr>
            </a:lvl1pPr>
          </a:lstStyle>
          <a:p>
            <a:r>
              <a:rPr lang="en-US" dirty="0"/>
              <a:t>HEADER</a:t>
            </a:r>
            <a:endParaRPr lang="en-GB" dirty="0"/>
          </a:p>
        </p:txBody>
      </p:sp>
    </p:spTree>
    <p:extLst>
      <p:ext uri="{BB962C8B-B14F-4D97-AF65-F5344CB8AC3E}">
        <p14:creationId xmlns:p14="http://schemas.microsoft.com/office/powerpoint/2010/main" val="365741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hite, text on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174711" y="6986387"/>
            <a:ext cx="2180481" cy="202137"/>
          </a:xfrm>
          <a:prstGeom prst="rect">
            <a:avLst/>
          </a:prstGeom>
        </p:spPr>
        <p:txBody>
          <a:bodyPr/>
          <a:lstStyle>
            <a:lvl1pPr>
              <a:defRPr>
                <a:solidFill>
                  <a:schemeClr val="bg1"/>
                </a:solidFill>
              </a:defRPr>
            </a:lvl1pPr>
          </a:lstStyle>
          <a:p>
            <a:fld id="{535BAE6A-B9B9-8A46-B237-0C78333261C1}" type="datetime1">
              <a:rPr lang="en-GB" smtClean="0"/>
              <a:t>18/02/2024</a:t>
            </a:fld>
            <a:endParaRPr lang="en-GB"/>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794" y="2"/>
            <a:ext cx="5041900" cy="7559675"/>
          </a:xfrm>
        </p:spPr>
        <p:txBody>
          <a:bodyPr/>
          <a:lstStyle/>
          <a:p>
            <a:r>
              <a:rPr lang="en-US"/>
              <a:t>Click icon to add picture</a:t>
            </a:r>
            <a:endParaRPr lang="en-GB" dirty="0"/>
          </a:p>
        </p:txBody>
      </p:sp>
      <p:sp>
        <p:nvSpPr>
          <p:cNvPr id="10" name="Content Placeholder 4"/>
          <p:cNvSpPr>
            <a:spLocks noGrp="1"/>
          </p:cNvSpPr>
          <p:nvPr>
            <p:ph idx="1"/>
          </p:nvPr>
        </p:nvSpPr>
        <p:spPr>
          <a:xfrm>
            <a:off x="5422106" y="1560017"/>
            <a:ext cx="4917440" cy="5267821"/>
          </a:xfrm>
        </p:spPr>
        <p:txBody>
          <a:bodyPr>
            <a:normAutofit/>
          </a:bodyPr>
          <a:lstStyle>
            <a:lvl1pPr>
              <a:defRPr sz="1400">
                <a:solidFill>
                  <a:schemeClr val="tx1"/>
                </a:solidFill>
                <a:latin typeface="Calibri" panose="020F0502020204030204" pitchFamily="34" charset="0"/>
              </a:defRPr>
            </a:lvl1pPr>
          </a:lstStyle>
          <a:p>
            <a:pPr lvl="0"/>
            <a:r>
              <a:rPr lang="en-US"/>
              <a:t>Click to edit Master text styles</a:t>
            </a:r>
          </a:p>
        </p:txBody>
      </p:sp>
      <p:sp>
        <p:nvSpPr>
          <p:cNvPr id="12" name="Text Placeholder 13"/>
          <p:cNvSpPr>
            <a:spLocks noGrp="1"/>
          </p:cNvSpPr>
          <p:nvPr>
            <p:ph type="body" sz="quarter" idx="14" hasCustomPrompt="1"/>
          </p:nvPr>
        </p:nvSpPr>
        <p:spPr>
          <a:xfrm>
            <a:off x="5422106" y="1022353"/>
            <a:ext cx="4917440" cy="471484"/>
          </a:xfrm>
        </p:spPr>
        <p:txBody>
          <a:bodyPr>
            <a:normAutofit/>
          </a:bodyPr>
          <a:lstStyle>
            <a:lvl1pPr>
              <a:defRPr sz="2400" spc="380" baseline="0">
                <a:solidFill>
                  <a:schemeClr val="tx1"/>
                </a:solidFill>
                <a:latin typeface="Calibri" panose="020F0502020204030204" pitchFamily="34" charset="0"/>
              </a:defRPr>
            </a:lvl1pPr>
          </a:lstStyle>
          <a:p>
            <a:pPr lvl="0"/>
            <a:r>
              <a:rPr lang="en-US" dirty="0"/>
              <a:t>SUBHEADER</a:t>
            </a:r>
            <a:endParaRPr lang="en-GB" dirty="0"/>
          </a:p>
        </p:txBody>
      </p:sp>
      <p:sp>
        <p:nvSpPr>
          <p:cNvPr id="13" name="Title 6"/>
          <p:cNvSpPr>
            <a:spLocks noGrp="1"/>
          </p:cNvSpPr>
          <p:nvPr>
            <p:ph type="title" hasCustomPrompt="1"/>
          </p:nvPr>
        </p:nvSpPr>
        <p:spPr>
          <a:xfrm>
            <a:off x="5422106" y="385823"/>
            <a:ext cx="4917440" cy="567477"/>
          </a:xfrm>
        </p:spPr>
        <p:txBody>
          <a:bodyPr>
            <a:normAutofit/>
          </a:bodyPr>
          <a:lstStyle>
            <a:lvl1pPr>
              <a:defRPr sz="3600" baseline="0">
                <a:solidFill>
                  <a:schemeClr val="tx1"/>
                </a:solidFill>
                <a:latin typeface="Calibri" panose="020F0502020204030204" pitchFamily="34" charset="0"/>
              </a:defRPr>
            </a:lvl1pPr>
          </a:lstStyle>
          <a:p>
            <a:r>
              <a:rPr lang="en-US" dirty="0"/>
              <a:t>HEADER</a:t>
            </a:r>
            <a:endParaRPr lang="en-GB" dirty="0"/>
          </a:p>
        </p:txBody>
      </p:sp>
    </p:spTree>
    <p:extLst>
      <p:ext uri="{BB962C8B-B14F-4D97-AF65-F5344CB8AC3E}">
        <p14:creationId xmlns:p14="http://schemas.microsoft.com/office/powerpoint/2010/main" val="22666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gre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174711" y="6986387"/>
            <a:ext cx="2180481" cy="202137"/>
          </a:xfrm>
          <a:prstGeom prst="rect">
            <a:avLst/>
          </a:prstGeom>
        </p:spPr>
        <p:txBody>
          <a:bodyPr/>
          <a:lstStyle>
            <a:lvl1pPr>
              <a:defRPr>
                <a:solidFill>
                  <a:schemeClr val="bg1"/>
                </a:solidFill>
              </a:defRPr>
            </a:lvl1pPr>
          </a:lstStyle>
          <a:p>
            <a:fld id="{362F997E-4365-054D-A025-32B0A0196621}" type="datetime1">
              <a:rPr lang="en-GB" smtClean="0"/>
              <a:t>18/02/2024</a:t>
            </a:fld>
            <a:endParaRPr lang="en-GB"/>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5649916" y="2"/>
            <a:ext cx="5041900" cy="7559675"/>
          </a:xfrm>
        </p:spPr>
        <p:txBody>
          <a:bodyPr/>
          <a:lstStyle/>
          <a:p>
            <a:r>
              <a:rPr lang="en-US"/>
              <a:t>Click icon to add picture</a:t>
            </a:r>
            <a:endParaRPr lang="en-GB" dirty="0"/>
          </a:p>
        </p:txBody>
      </p:sp>
      <p:sp>
        <p:nvSpPr>
          <p:cNvPr id="8" name="Title 3"/>
          <p:cNvSpPr>
            <a:spLocks noGrp="1"/>
          </p:cNvSpPr>
          <p:nvPr>
            <p:ph type="title"/>
          </p:nvPr>
        </p:nvSpPr>
        <p:spPr>
          <a:xfrm>
            <a:off x="504666" y="385823"/>
            <a:ext cx="4917440" cy="567477"/>
          </a:xfrm>
        </p:spPr>
        <p:txBody>
          <a:bodyPr>
            <a:noAutofit/>
          </a:bodyPr>
          <a:lstStyle>
            <a:lvl1pPr>
              <a:defRPr>
                <a:solidFill>
                  <a:schemeClr val="tx1"/>
                </a:solidFill>
                <a:latin typeface="Calibri" panose="020F0502020204030204" pitchFamily="34" charset="0"/>
              </a:defRPr>
            </a:lvl1pPr>
          </a:lstStyle>
          <a:p>
            <a:r>
              <a:rPr lang="en-US" sz="3600"/>
              <a:t>Click to edit Master title style</a:t>
            </a:r>
            <a:endParaRPr lang="en-GB" sz="3600" dirty="0"/>
          </a:p>
        </p:txBody>
      </p:sp>
      <p:sp>
        <p:nvSpPr>
          <p:cNvPr id="10" name="Content Placeholder 4"/>
          <p:cNvSpPr>
            <a:spLocks noGrp="1"/>
          </p:cNvSpPr>
          <p:nvPr>
            <p:ph idx="1"/>
          </p:nvPr>
        </p:nvSpPr>
        <p:spPr>
          <a:xfrm>
            <a:off x="504666" y="1560017"/>
            <a:ext cx="4917440" cy="5267821"/>
          </a:xfrm>
        </p:spPr>
        <p:txBody>
          <a:bodyPr>
            <a:noAutofit/>
          </a:bodyPr>
          <a:lstStyle>
            <a:lvl1pPr>
              <a:defRPr sz="1400">
                <a:solidFill>
                  <a:schemeClr val="tx1"/>
                </a:solidFill>
                <a:latin typeface="Calibri" panose="020F0502020204030204" pitchFamily="34" charset="0"/>
              </a:defRPr>
            </a:lvl1pPr>
          </a:lstStyle>
          <a:p>
            <a:pPr lvl="0"/>
            <a:r>
              <a:rPr lang="en-US"/>
              <a:t>Click to edit Master text styles</a:t>
            </a:r>
          </a:p>
        </p:txBody>
      </p:sp>
      <p:sp>
        <p:nvSpPr>
          <p:cNvPr id="13"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tx1"/>
                </a:solidFill>
                <a:latin typeface="Calibri" panose="020F0502020204030204" pitchFamily="34" charset="0"/>
              </a:defRPr>
            </a:lvl1pPr>
          </a:lstStyle>
          <a:p>
            <a:pPr lvl="0"/>
            <a:r>
              <a:rPr lang="en-US" dirty="0"/>
              <a:t>SUBHEADER</a:t>
            </a:r>
            <a:endParaRPr lang="en-GB" dirty="0"/>
          </a:p>
        </p:txBody>
      </p:sp>
    </p:spTree>
    <p:extLst>
      <p:ext uri="{BB962C8B-B14F-4D97-AF65-F5344CB8AC3E}">
        <p14:creationId xmlns:p14="http://schemas.microsoft.com/office/powerpoint/2010/main" val="27824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grey, text on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174711" y="6986387"/>
            <a:ext cx="2180481" cy="202137"/>
          </a:xfrm>
          <a:prstGeom prst="rect">
            <a:avLst/>
          </a:prstGeom>
        </p:spPr>
        <p:txBody>
          <a:bodyPr/>
          <a:lstStyle>
            <a:lvl1pPr>
              <a:defRPr>
                <a:solidFill>
                  <a:schemeClr val="bg1"/>
                </a:solidFill>
              </a:defRPr>
            </a:lvl1pPr>
          </a:lstStyle>
          <a:p>
            <a:fld id="{4CB3F3E3-3925-3247-8D17-5559519AF8D7}" type="datetime1">
              <a:rPr lang="en-GB" smtClean="0"/>
              <a:t>18/02/2024</a:t>
            </a:fld>
            <a:endParaRPr lang="en-GB"/>
          </a:p>
        </p:txBody>
      </p:sp>
      <p:sp>
        <p:nvSpPr>
          <p:cNvPr id="5" name="Footer Placeholder 4"/>
          <p:cNvSpPr>
            <a:spLocks noGrp="1"/>
          </p:cNvSpPr>
          <p:nvPr>
            <p:ph type="ftr" sz="quarter" idx="11"/>
          </p:nvPr>
        </p:nvSpPr>
        <p:spPr>
          <a:xfrm>
            <a:off x="161330" y="7244322"/>
            <a:ext cx="6670040" cy="202137"/>
          </a:xfrm>
          <a:prstGeom prst="rect">
            <a:avLst/>
          </a:prstGeom>
        </p:spPr>
        <p:txBody>
          <a:bodyPr/>
          <a:lstStyle>
            <a:lvl1pPr>
              <a:defRPr>
                <a:solidFill>
                  <a:schemeClr val="bg1"/>
                </a:solidFill>
              </a:defRPr>
            </a:lvl1pPr>
          </a:lstStyle>
          <a:p>
            <a:r>
              <a:rPr lang="en-GB"/>
              <a:t>Managing the Electronic Enterprise (SAD602) </a:t>
            </a:r>
            <a:endParaRPr lang="en-GB" dirty="0"/>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794" y="2"/>
            <a:ext cx="5041900" cy="7559675"/>
          </a:xfrm>
        </p:spPr>
        <p:txBody>
          <a:bodyPr/>
          <a:lstStyle/>
          <a:p>
            <a:r>
              <a:rPr lang="en-US"/>
              <a:t>Click icon to add picture</a:t>
            </a:r>
            <a:endParaRPr lang="en-GB" dirty="0"/>
          </a:p>
        </p:txBody>
      </p:sp>
      <p:sp>
        <p:nvSpPr>
          <p:cNvPr id="10" name="Content Placeholder 4"/>
          <p:cNvSpPr>
            <a:spLocks noGrp="1"/>
          </p:cNvSpPr>
          <p:nvPr>
            <p:ph idx="1"/>
          </p:nvPr>
        </p:nvSpPr>
        <p:spPr>
          <a:xfrm>
            <a:off x="5422106" y="1560017"/>
            <a:ext cx="4917440" cy="5267821"/>
          </a:xfrm>
        </p:spPr>
        <p:txBody>
          <a:bodyPr>
            <a:normAutofit/>
          </a:bodyPr>
          <a:lstStyle>
            <a:lvl1pPr>
              <a:defRPr sz="1400">
                <a:solidFill>
                  <a:schemeClr val="tx1"/>
                </a:solidFill>
                <a:latin typeface="Calibri" panose="020F0502020204030204" pitchFamily="34" charset="0"/>
              </a:defRPr>
            </a:lvl1pPr>
          </a:lstStyle>
          <a:p>
            <a:pPr lvl="0"/>
            <a:r>
              <a:rPr lang="en-US"/>
              <a:t>Click to edit Master text styles</a:t>
            </a:r>
          </a:p>
        </p:txBody>
      </p:sp>
      <p:sp>
        <p:nvSpPr>
          <p:cNvPr id="12" name="Text Placeholder 13"/>
          <p:cNvSpPr>
            <a:spLocks noGrp="1"/>
          </p:cNvSpPr>
          <p:nvPr>
            <p:ph type="body" sz="quarter" idx="14" hasCustomPrompt="1"/>
          </p:nvPr>
        </p:nvSpPr>
        <p:spPr>
          <a:xfrm>
            <a:off x="5422106" y="1022353"/>
            <a:ext cx="4917440" cy="471484"/>
          </a:xfrm>
        </p:spPr>
        <p:txBody>
          <a:bodyPr>
            <a:normAutofit/>
          </a:bodyPr>
          <a:lstStyle>
            <a:lvl1pPr>
              <a:defRPr sz="2400" spc="380" baseline="0">
                <a:solidFill>
                  <a:schemeClr val="tx1"/>
                </a:solidFill>
                <a:latin typeface="Calibri" panose="020F0502020204030204" pitchFamily="34" charset="0"/>
              </a:defRPr>
            </a:lvl1pPr>
          </a:lstStyle>
          <a:p>
            <a:pPr lvl="0"/>
            <a:r>
              <a:rPr lang="en-US" dirty="0"/>
              <a:t>SUBHEADER</a:t>
            </a:r>
            <a:endParaRPr lang="en-GB" dirty="0"/>
          </a:p>
        </p:txBody>
      </p:sp>
      <p:sp>
        <p:nvSpPr>
          <p:cNvPr id="13" name="Title 6"/>
          <p:cNvSpPr>
            <a:spLocks noGrp="1"/>
          </p:cNvSpPr>
          <p:nvPr>
            <p:ph type="title" hasCustomPrompt="1"/>
          </p:nvPr>
        </p:nvSpPr>
        <p:spPr>
          <a:xfrm>
            <a:off x="5422106" y="385823"/>
            <a:ext cx="4917440" cy="567477"/>
          </a:xfrm>
        </p:spPr>
        <p:txBody>
          <a:bodyPr>
            <a:normAutofit/>
          </a:bodyPr>
          <a:lstStyle>
            <a:lvl1pPr>
              <a:defRPr sz="3600" baseline="0">
                <a:solidFill>
                  <a:schemeClr val="tx1"/>
                </a:solidFill>
                <a:latin typeface="Calibri" panose="020F0502020204030204" pitchFamily="34" charset="0"/>
              </a:defRPr>
            </a:lvl1pPr>
          </a:lstStyle>
          <a:p>
            <a:r>
              <a:rPr lang="en-US" dirty="0"/>
              <a:t>HEADER</a:t>
            </a:r>
            <a:endParaRPr lang="en-GB" dirty="0"/>
          </a:p>
        </p:txBody>
      </p:sp>
    </p:spTree>
    <p:extLst>
      <p:ext uri="{BB962C8B-B14F-4D97-AF65-F5344CB8AC3E}">
        <p14:creationId xmlns:p14="http://schemas.microsoft.com/office/powerpoint/2010/main" val="130815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x Content &amp; 2 x Images">
    <p:spTree>
      <p:nvGrpSpPr>
        <p:cNvPr id="1" name=""/>
        <p:cNvGrpSpPr/>
        <p:nvPr/>
      </p:nvGrpSpPr>
      <p:grpSpPr>
        <a:xfrm>
          <a:off x="0" y="0"/>
          <a:ext cx="0" cy="0"/>
          <a:chOff x="0" y="0"/>
          <a:chExt cx="0" cy="0"/>
        </a:xfrm>
      </p:grpSpPr>
      <p:sp>
        <p:nvSpPr>
          <p:cNvPr id="13" name="Rectangle 12"/>
          <p:cNvSpPr/>
          <p:nvPr userDrawn="1"/>
        </p:nvSpPr>
        <p:spPr>
          <a:xfrm>
            <a:off x="7" y="-2"/>
            <a:ext cx="5343525" cy="3779838"/>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53"/>
          </a:p>
        </p:txBody>
      </p:sp>
      <p:sp>
        <p:nvSpPr>
          <p:cNvPr id="7" name="Rectangle 6"/>
          <p:cNvSpPr/>
          <p:nvPr userDrawn="1"/>
        </p:nvSpPr>
        <p:spPr>
          <a:xfrm>
            <a:off x="5343533" y="3779837"/>
            <a:ext cx="5343525" cy="377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53"/>
          </a:p>
        </p:txBody>
      </p:sp>
      <p:sp>
        <p:nvSpPr>
          <p:cNvPr id="8" name="Picture Placeholder 8"/>
          <p:cNvSpPr>
            <a:spLocks noGrp="1"/>
          </p:cNvSpPr>
          <p:nvPr>
            <p:ph type="pic" sz="quarter" idx="13"/>
          </p:nvPr>
        </p:nvSpPr>
        <p:spPr>
          <a:xfrm>
            <a:off x="7" y="3779837"/>
            <a:ext cx="5343525" cy="3779838"/>
          </a:xfrm>
          <a:noFill/>
        </p:spPr>
        <p:txBody>
          <a:bodyPr/>
          <a:lstStyle>
            <a:lvl1pPr>
              <a:defRPr>
                <a:solidFill>
                  <a:schemeClr val="bg1"/>
                </a:solidFill>
              </a:defRPr>
            </a:lvl1pPr>
          </a:lstStyle>
          <a:p>
            <a:r>
              <a:rPr lang="en-US"/>
              <a:t>Click icon to add picture</a:t>
            </a:r>
            <a:endParaRPr lang="en-GB"/>
          </a:p>
        </p:txBody>
      </p:sp>
      <p:sp>
        <p:nvSpPr>
          <p:cNvPr id="3" name="Content Placeholder 2"/>
          <p:cNvSpPr>
            <a:spLocks noGrp="1"/>
          </p:cNvSpPr>
          <p:nvPr>
            <p:ph idx="1"/>
          </p:nvPr>
        </p:nvSpPr>
        <p:spPr>
          <a:xfrm>
            <a:off x="6072802" y="4780711"/>
            <a:ext cx="4094252" cy="2133600"/>
          </a:xfrm>
        </p:spPr>
        <p:txBody>
          <a:bodyPr>
            <a:normAutofit/>
          </a:bodyPr>
          <a:lstStyle>
            <a:lvl1pPr>
              <a:spcAft>
                <a:spcPts val="1200"/>
              </a:spcAft>
              <a:defRPr sz="1400" spc="320" baseline="0">
                <a:solidFill>
                  <a:schemeClr val="tx1"/>
                </a:solidFill>
                <a:latin typeface="Calibri" panose="020F0502020204030204" pitchFamily="34" charset="0"/>
              </a:defRPr>
            </a:lvl1pPr>
            <a:lvl2pPr marL="0" indent="0">
              <a:lnSpc>
                <a:spcPct val="120000"/>
              </a:lnSpc>
              <a:defRPr sz="1400">
                <a:solidFill>
                  <a:schemeClr val="tx1"/>
                </a:solidFill>
                <a:latin typeface="Calibri" panose="020F0502020204030204" pitchFamily="34" charset="0"/>
              </a:defRPr>
            </a:lvl2pPr>
            <a:lvl3pPr marL="174625" indent="0">
              <a:lnSpc>
                <a:spcPct val="120000"/>
              </a:lnSpc>
              <a:defRPr sz="1400">
                <a:solidFill>
                  <a:schemeClr val="tx1"/>
                </a:solidFill>
                <a:latin typeface="Calibri" panose="020F0502020204030204" pitchFamily="34" charset="0"/>
              </a:defRPr>
            </a:lvl3pPr>
            <a:lvl4pPr marL="360363" indent="0">
              <a:lnSpc>
                <a:spcPct val="120000"/>
              </a:lnSpc>
              <a:defRPr sz="1400">
                <a:solidFill>
                  <a:schemeClr val="tx1"/>
                </a:solidFill>
                <a:latin typeface="Calibri" panose="020F0502020204030204" pitchFamily="34" charset="0"/>
              </a:defRPr>
            </a:lvl4pPr>
            <a:lvl5pPr marL="534988" indent="0">
              <a:lnSpc>
                <a:spcPct val="120000"/>
              </a:lnSpc>
              <a:defRPr sz="1400">
                <a:solidFill>
                  <a:schemeClr val="tx1"/>
                </a:solidFill>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a:xfrm>
            <a:off x="7174711" y="6986387"/>
            <a:ext cx="2180481" cy="202137"/>
          </a:xfrm>
          <a:prstGeom prst="rect">
            <a:avLst/>
          </a:prstGeom>
        </p:spPr>
        <p:txBody>
          <a:bodyPr/>
          <a:lstStyle>
            <a:lvl1pPr>
              <a:defRPr>
                <a:solidFill>
                  <a:schemeClr val="bg1"/>
                </a:solidFill>
              </a:defRPr>
            </a:lvl1pPr>
          </a:lstStyle>
          <a:p>
            <a:fld id="{1720DCAE-54C0-E249-B3AA-8865802B580F}" type="datetime1">
              <a:rPr lang="en-GB" smtClean="0"/>
              <a:t>18/02/2024</a:t>
            </a:fld>
            <a:endParaRPr lang="en-GB"/>
          </a:p>
        </p:txBody>
      </p:sp>
      <p:sp>
        <p:nvSpPr>
          <p:cNvPr id="5" name="Footer Placeholder 4"/>
          <p:cNvSpPr>
            <a:spLocks noGrp="1"/>
          </p:cNvSpPr>
          <p:nvPr>
            <p:ph type="ftr" sz="quarter" idx="11"/>
          </p:nvPr>
        </p:nvSpPr>
        <p:spPr>
          <a:xfrm>
            <a:off x="161330" y="7244322"/>
            <a:ext cx="6670040" cy="202137"/>
          </a:xfrm>
          <a:prstGeom prst="rect">
            <a:avLst/>
          </a:prstGeom>
        </p:spPr>
        <p:txBody>
          <a:bodyPr/>
          <a:lstStyle>
            <a:lvl1pPr>
              <a:defRPr>
                <a:solidFill>
                  <a:schemeClr val="bg1"/>
                </a:solidFill>
              </a:defRPr>
            </a:lvl1pPr>
          </a:lstStyle>
          <a:p>
            <a:r>
              <a:rPr lang="en-GB"/>
              <a:t>Managing the Electronic Enterprise (SAD602) </a:t>
            </a:r>
          </a:p>
        </p:txBody>
      </p:sp>
      <p:sp>
        <p:nvSpPr>
          <p:cNvPr id="6" name="Slide Number Placeholder 5"/>
          <p:cNvSpPr>
            <a:spLocks noGrp="1"/>
          </p:cNvSpPr>
          <p:nvPr>
            <p:ph type="sldNum" sz="quarter" idx="12"/>
          </p:nvPr>
        </p:nvSpPr>
        <p:spPr>
          <a:xfrm>
            <a:off x="9355188" y="6986387"/>
            <a:ext cx="800845" cy="202137"/>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10" name="Content Placeholder 2"/>
          <p:cNvSpPr>
            <a:spLocks noGrp="1"/>
          </p:cNvSpPr>
          <p:nvPr>
            <p:ph idx="14"/>
          </p:nvPr>
        </p:nvSpPr>
        <p:spPr>
          <a:xfrm>
            <a:off x="718258" y="991259"/>
            <a:ext cx="4094252" cy="2133600"/>
          </a:xfrm>
        </p:spPr>
        <p:txBody>
          <a:bodyPr>
            <a:normAutofit/>
          </a:bodyPr>
          <a:lstStyle>
            <a:lvl1pPr>
              <a:spcAft>
                <a:spcPts val="1200"/>
              </a:spcAft>
              <a:defRPr sz="1400" spc="320" baseline="0">
                <a:solidFill>
                  <a:schemeClr val="bg1"/>
                </a:solidFill>
                <a:latin typeface="Calibri" panose="020F0502020204030204" pitchFamily="34" charset="0"/>
              </a:defRPr>
            </a:lvl1pPr>
            <a:lvl2pPr marL="0" indent="0">
              <a:lnSpc>
                <a:spcPct val="120000"/>
              </a:lnSpc>
              <a:defRPr sz="1400">
                <a:solidFill>
                  <a:schemeClr val="bg1"/>
                </a:solidFill>
                <a:latin typeface="Calibri" panose="020F0502020204030204" pitchFamily="34" charset="0"/>
              </a:defRPr>
            </a:lvl2pPr>
            <a:lvl3pPr marL="174625" indent="0">
              <a:lnSpc>
                <a:spcPct val="120000"/>
              </a:lnSpc>
              <a:defRPr sz="1400">
                <a:solidFill>
                  <a:schemeClr val="bg1"/>
                </a:solidFill>
                <a:latin typeface="Calibri" panose="020F0502020204030204" pitchFamily="34" charset="0"/>
              </a:defRPr>
            </a:lvl3pPr>
            <a:lvl4pPr marL="360363" indent="0">
              <a:lnSpc>
                <a:spcPct val="120000"/>
              </a:lnSpc>
              <a:defRPr sz="1400">
                <a:solidFill>
                  <a:schemeClr val="bg1"/>
                </a:solidFill>
                <a:latin typeface="Calibri" panose="020F0502020204030204" pitchFamily="34" charset="0"/>
              </a:defRPr>
            </a:lvl4pPr>
            <a:lvl5pPr marL="534988" indent="0">
              <a:lnSpc>
                <a:spcPct val="120000"/>
              </a:lnSpc>
              <a:defRPr sz="1400">
                <a:solidFill>
                  <a:schemeClr val="bg1"/>
                </a:solidFill>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Picture Placeholder 8"/>
          <p:cNvSpPr>
            <a:spLocks noGrp="1"/>
          </p:cNvSpPr>
          <p:nvPr>
            <p:ph type="pic" sz="quarter" idx="15"/>
          </p:nvPr>
        </p:nvSpPr>
        <p:spPr>
          <a:xfrm>
            <a:off x="5343533" y="0"/>
            <a:ext cx="5343525" cy="3779838"/>
          </a:xfrm>
          <a:noFill/>
        </p:spPr>
        <p:txBody>
          <a:bodyPr/>
          <a:lstStyle>
            <a:lvl1pPr>
              <a:defRPr>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16176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Text (with backgroun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9648" t="55174" r="-3129" b="-1109"/>
          <a:stretch/>
        </p:blipFill>
        <p:spPr>
          <a:xfrm>
            <a:off x="4" y="1"/>
            <a:ext cx="3974306" cy="2484437"/>
          </a:xfrm>
          <a:prstGeom prst="rect">
            <a:avLst/>
          </a:prstGeom>
        </p:spPr>
      </p:pic>
      <p:sp>
        <p:nvSpPr>
          <p:cNvPr id="3" name="Content Placeholder 2"/>
          <p:cNvSpPr>
            <a:spLocks noGrp="1"/>
          </p:cNvSpPr>
          <p:nvPr>
            <p:ph idx="1"/>
          </p:nvPr>
        </p:nvSpPr>
        <p:spPr>
          <a:xfrm>
            <a:off x="2412206" y="2605088"/>
            <a:ext cx="6286500" cy="3886200"/>
          </a:xfrm>
        </p:spPr>
        <p:txBody>
          <a:bodyPr/>
          <a:lstStyle>
            <a:lvl1pPr>
              <a:spcAft>
                <a:spcPts val="400"/>
              </a:spcAft>
              <a:defRPr sz="2400" spc="400" baseline="0">
                <a:latin typeface="Calibri" panose="020F0502020204030204" pitchFamily="34" charset="0"/>
              </a:defRPr>
            </a:lvl1pPr>
            <a:lvl2pPr marL="0" indent="0">
              <a:lnSpc>
                <a:spcPct val="120000"/>
              </a:lnSpc>
              <a:defRPr sz="1800">
                <a:latin typeface="Calibri" panose="020F0502020204030204" pitchFamily="34" charset="0"/>
              </a:defRPr>
            </a:lvl2pPr>
            <a:lvl3pPr marL="0" indent="0">
              <a:lnSpc>
                <a:spcPct val="120000"/>
              </a:lnSpc>
              <a:defRPr sz="1400">
                <a:latin typeface="Calibri" panose="020F0502020204030204" pitchFamily="34" charset="0"/>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3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28100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3" cy="7558636"/>
          </a:xfrm>
          <a:prstGeom prst="rect">
            <a:avLst/>
          </a:prstGeom>
        </p:spPr>
      </p:pic>
      <p:sp>
        <p:nvSpPr>
          <p:cNvPr id="4" name="Rectangle 3"/>
          <p:cNvSpPr/>
          <p:nvPr userDrawn="1"/>
        </p:nvSpPr>
        <p:spPr>
          <a:xfrm>
            <a:off x="2678906" y="3017837"/>
            <a:ext cx="5562600" cy="1524000"/>
          </a:xfrm>
          <a:prstGeom prst="rect">
            <a:avLst/>
          </a:prstGeom>
          <a:solidFill>
            <a:srgbClr val="E125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9494" y="1960871"/>
            <a:ext cx="9221689" cy="3038166"/>
          </a:xfrm>
        </p:spPr>
        <p:txBody>
          <a:bodyPr anchor="ctr">
            <a:normAutofit/>
          </a:bodyPr>
          <a:lstStyle>
            <a:lvl1pPr algn="ctr">
              <a:defRPr sz="3600" spc="450" baseline="0">
                <a:solidFill>
                  <a:schemeClr val="bg1"/>
                </a:solidFill>
                <a:latin typeface="Calibri" panose="020F0502020204030204" pitchFamily="34" charset="0"/>
              </a:defRPr>
            </a:lvl1pPr>
          </a:lstStyle>
          <a:p>
            <a:r>
              <a:rPr lang="en-US"/>
              <a:t>Click to edit Master title style</a:t>
            </a:r>
            <a:endParaRPr lang="en-GB" dirty="0"/>
          </a:p>
        </p:txBody>
      </p:sp>
    </p:spTree>
    <p:extLst>
      <p:ext uri="{BB962C8B-B14F-4D97-AF65-F5344CB8AC3E}">
        <p14:creationId xmlns:p14="http://schemas.microsoft.com/office/powerpoint/2010/main" val="10343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8" userDrawn="1">
          <p15:clr>
            <a:srgbClr val="FBAE40"/>
          </p15:clr>
        </p15:guide>
        <p15:guide id="3" orient="horz" pos="2381" userDrawn="1">
          <p15:clr>
            <a:srgbClr val="FBAE40"/>
          </p15:clr>
        </p15:guide>
        <p15:guide id="4" orient="horz" pos="29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userDrawn="1">
          <p15:clr>
            <a:srgbClr val="FBAE40"/>
          </p15:clr>
        </p15:guide>
        <p15:guide id="2" pos="3368" userDrawn="1">
          <p15:clr>
            <a:srgbClr val="FBAE40"/>
          </p15:clr>
        </p15:guide>
        <p15:guide id="3" orient="horz" pos="29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157"/>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515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8614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968">
                <a:latin typeface="+mj-lt"/>
              </a:defRPr>
            </a:lvl1pPr>
          </a:lstStyle>
          <a:p>
            <a:r>
              <a:rPr lang="en-US" dirty="0"/>
              <a:t>Click to edit Master title style</a:t>
            </a:r>
          </a:p>
        </p:txBody>
      </p:sp>
      <p:sp>
        <p:nvSpPr>
          <p:cNvPr id="3" name="Content Placeholder 2"/>
          <p:cNvSpPr>
            <a:spLocks noGrp="1"/>
          </p:cNvSpPr>
          <p:nvPr>
            <p:ph idx="1"/>
          </p:nvPr>
        </p:nvSpPr>
        <p:spPr>
          <a:xfrm>
            <a:off x="534591" y="1763925"/>
            <a:ext cx="9622632" cy="109195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109875" y="6803708"/>
            <a:ext cx="10050304" cy="259554"/>
          </a:xfrm>
        </p:spPr>
        <p:txBody>
          <a:bodyPr/>
          <a:lstStyle/>
          <a:p>
            <a:endParaRPr lang="en-US" dirty="0"/>
          </a:p>
        </p:txBody>
      </p:sp>
      <p:sp>
        <p:nvSpPr>
          <p:cNvPr id="9" name="Date Placeholder 3"/>
          <p:cNvSpPr>
            <a:spLocks noGrp="1"/>
          </p:cNvSpPr>
          <p:nvPr>
            <p:ph type="dt" sz="half" idx="10"/>
          </p:nvPr>
        </p:nvSpPr>
        <p:spPr>
          <a:xfrm>
            <a:off x="7408165" y="124641"/>
            <a:ext cx="2494756" cy="201591"/>
          </a:xfrm>
        </p:spPr>
        <p:txBody>
          <a:bodyPr/>
          <a:lstStyle/>
          <a:p>
            <a:fld id="{A9DF6EFB-3F44-496C-A842-1E0B3D3B975A}" type="datetimeFigureOut">
              <a:rPr lang="en-US" smtClean="0"/>
              <a:pPr/>
              <a:t>2/18/2024</a:t>
            </a:fld>
            <a:endParaRPr lang="en-US" dirty="0"/>
          </a:p>
        </p:txBody>
      </p:sp>
      <p:sp>
        <p:nvSpPr>
          <p:cNvPr id="10" name="Slide Number Placeholder 5"/>
          <p:cNvSpPr>
            <a:spLocks noGrp="1"/>
          </p:cNvSpPr>
          <p:nvPr>
            <p:ph type="sldNum" sz="quarter" idx="12"/>
          </p:nvPr>
        </p:nvSpPr>
        <p:spPr>
          <a:xfrm>
            <a:off x="9902920" y="124641"/>
            <a:ext cx="645184" cy="201591"/>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534591" y="3107866"/>
            <a:ext cx="9622632" cy="10919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534591" y="4535805"/>
            <a:ext cx="9711730" cy="11759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534591" y="6047740"/>
            <a:ext cx="9711730" cy="671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38996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968">
                <a:latin typeface="+mj-lt"/>
              </a:defRPr>
            </a:lvl1pPr>
          </a:lstStyle>
          <a:p>
            <a:r>
              <a:rPr lang="en-US" dirty="0"/>
              <a:t>Click to edit Master title style</a:t>
            </a:r>
          </a:p>
        </p:txBody>
      </p:sp>
      <p:sp>
        <p:nvSpPr>
          <p:cNvPr id="3" name="Content Placeholder 2"/>
          <p:cNvSpPr>
            <a:spLocks noGrp="1"/>
          </p:cNvSpPr>
          <p:nvPr>
            <p:ph idx="1"/>
          </p:nvPr>
        </p:nvSpPr>
        <p:spPr>
          <a:xfrm>
            <a:off x="534591" y="1763925"/>
            <a:ext cx="9622632" cy="109195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109875" y="6803708"/>
            <a:ext cx="10050304" cy="259554"/>
          </a:xfrm>
        </p:spPr>
        <p:txBody>
          <a:bodyPr/>
          <a:lstStyle/>
          <a:p>
            <a:endParaRPr lang="en-US" dirty="0"/>
          </a:p>
        </p:txBody>
      </p:sp>
      <p:sp>
        <p:nvSpPr>
          <p:cNvPr id="9" name="Date Placeholder 3"/>
          <p:cNvSpPr>
            <a:spLocks noGrp="1"/>
          </p:cNvSpPr>
          <p:nvPr>
            <p:ph type="dt" sz="half" idx="10"/>
          </p:nvPr>
        </p:nvSpPr>
        <p:spPr>
          <a:xfrm>
            <a:off x="7408165" y="124641"/>
            <a:ext cx="2494756" cy="201591"/>
          </a:xfrm>
        </p:spPr>
        <p:txBody>
          <a:bodyPr/>
          <a:lstStyle/>
          <a:p>
            <a:fld id="{A9DF6EFB-3F44-496C-A842-1E0B3D3B975A}" type="datetimeFigureOut">
              <a:rPr lang="en-US" smtClean="0"/>
              <a:pPr/>
              <a:t>2/18/2024</a:t>
            </a:fld>
            <a:endParaRPr lang="en-US" dirty="0"/>
          </a:p>
        </p:txBody>
      </p:sp>
      <p:sp>
        <p:nvSpPr>
          <p:cNvPr id="10" name="Slide Number Placeholder 5"/>
          <p:cNvSpPr>
            <a:spLocks noGrp="1"/>
          </p:cNvSpPr>
          <p:nvPr>
            <p:ph type="sldNum" sz="quarter" idx="12"/>
          </p:nvPr>
        </p:nvSpPr>
        <p:spPr>
          <a:xfrm>
            <a:off x="9902920" y="124641"/>
            <a:ext cx="645184" cy="201591"/>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534591" y="3107866"/>
            <a:ext cx="9622632" cy="10919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534591" y="4535805"/>
            <a:ext cx="9711730" cy="11759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534591" y="6047740"/>
            <a:ext cx="9711730" cy="671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81466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968">
                <a:latin typeface="+mj-lt"/>
              </a:defRPr>
            </a:lvl1pPr>
          </a:lstStyle>
          <a:p>
            <a:r>
              <a:rPr lang="en-US" dirty="0"/>
              <a:t>Click to edit Master title style</a:t>
            </a:r>
          </a:p>
        </p:txBody>
      </p:sp>
      <p:sp>
        <p:nvSpPr>
          <p:cNvPr id="3" name="Content Placeholder 2"/>
          <p:cNvSpPr>
            <a:spLocks noGrp="1"/>
          </p:cNvSpPr>
          <p:nvPr>
            <p:ph idx="1"/>
          </p:nvPr>
        </p:nvSpPr>
        <p:spPr>
          <a:xfrm>
            <a:off x="534591" y="1763925"/>
            <a:ext cx="9622632" cy="109195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109875" y="6803708"/>
            <a:ext cx="10050304" cy="259554"/>
          </a:xfrm>
        </p:spPr>
        <p:txBody>
          <a:bodyPr/>
          <a:lstStyle/>
          <a:p>
            <a:endParaRPr lang="en-US" dirty="0"/>
          </a:p>
        </p:txBody>
      </p:sp>
      <p:sp>
        <p:nvSpPr>
          <p:cNvPr id="9" name="Date Placeholder 3"/>
          <p:cNvSpPr>
            <a:spLocks noGrp="1"/>
          </p:cNvSpPr>
          <p:nvPr>
            <p:ph type="dt" sz="half" idx="10"/>
          </p:nvPr>
        </p:nvSpPr>
        <p:spPr>
          <a:xfrm>
            <a:off x="7408165" y="124641"/>
            <a:ext cx="2494756" cy="201591"/>
          </a:xfrm>
        </p:spPr>
        <p:txBody>
          <a:bodyPr/>
          <a:lstStyle/>
          <a:p>
            <a:fld id="{A9DF6EFB-3F44-496C-A842-1E0B3D3B975A}" type="datetimeFigureOut">
              <a:rPr lang="en-US" smtClean="0"/>
              <a:pPr/>
              <a:t>2/18/2024</a:t>
            </a:fld>
            <a:endParaRPr lang="en-US" dirty="0"/>
          </a:p>
        </p:txBody>
      </p:sp>
      <p:sp>
        <p:nvSpPr>
          <p:cNvPr id="10" name="Slide Number Placeholder 5"/>
          <p:cNvSpPr>
            <a:spLocks noGrp="1"/>
          </p:cNvSpPr>
          <p:nvPr>
            <p:ph type="sldNum" sz="quarter" idx="12"/>
          </p:nvPr>
        </p:nvSpPr>
        <p:spPr>
          <a:xfrm>
            <a:off x="9902920" y="124641"/>
            <a:ext cx="645184" cy="201591"/>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534591" y="3107866"/>
            <a:ext cx="9622632" cy="10919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534591" y="4535805"/>
            <a:ext cx="9711730" cy="11759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534591" y="6047740"/>
            <a:ext cx="9711730" cy="671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17171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968">
                <a:latin typeface="+mj-lt"/>
              </a:defRPr>
            </a:lvl1pPr>
          </a:lstStyle>
          <a:p>
            <a:r>
              <a:rPr lang="en-US" dirty="0"/>
              <a:t>Click to edit Master title style</a:t>
            </a:r>
          </a:p>
        </p:txBody>
      </p:sp>
      <p:sp>
        <p:nvSpPr>
          <p:cNvPr id="3" name="Content Placeholder 2"/>
          <p:cNvSpPr>
            <a:spLocks noGrp="1"/>
          </p:cNvSpPr>
          <p:nvPr>
            <p:ph idx="1"/>
          </p:nvPr>
        </p:nvSpPr>
        <p:spPr>
          <a:xfrm>
            <a:off x="534591" y="1763925"/>
            <a:ext cx="9622632" cy="109195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109875" y="6803708"/>
            <a:ext cx="10050304" cy="259554"/>
          </a:xfrm>
        </p:spPr>
        <p:txBody>
          <a:bodyPr/>
          <a:lstStyle/>
          <a:p>
            <a:endParaRPr lang="en-US" dirty="0"/>
          </a:p>
        </p:txBody>
      </p:sp>
      <p:sp>
        <p:nvSpPr>
          <p:cNvPr id="9" name="Date Placeholder 3"/>
          <p:cNvSpPr>
            <a:spLocks noGrp="1"/>
          </p:cNvSpPr>
          <p:nvPr>
            <p:ph type="dt" sz="half" idx="10"/>
          </p:nvPr>
        </p:nvSpPr>
        <p:spPr>
          <a:xfrm>
            <a:off x="7408165" y="124641"/>
            <a:ext cx="2494756" cy="201591"/>
          </a:xfrm>
        </p:spPr>
        <p:txBody>
          <a:bodyPr/>
          <a:lstStyle/>
          <a:p>
            <a:fld id="{A9DF6EFB-3F44-496C-A842-1E0B3D3B975A}" type="datetimeFigureOut">
              <a:rPr lang="en-US" smtClean="0"/>
              <a:pPr/>
              <a:t>2/18/2024</a:t>
            </a:fld>
            <a:endParaRPr lang="en-US" dirty="0"/>
          </a:p>
        </p:txBody>
      </p:sp>
      <p:sp>
        <p:nvSpPr>
          <p:cNvPr id="10" name="Slide Number Placeholder 5"/>
          <p:cNvSpPr>
            <a:spLocks noGrp="1"/>
          </p:cNvSpPr>
          <p:nvPr>
            <p:ph type="sldNum" sz="quarter" idx="12"/>
          </p:nvPr>
        </p:nvSpPr>
        <p:spPr>
          <a:xfrm>
            <a:off x="9902920" y="124641"/>
            <a:ext cx="645184" cy="201591"/>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534591" y="3107866"/>
            <a:ext cx="9622632" cy="10919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534591" y="4535805"/>
            <a:ext cx="9711730" cy="11759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534591" y="6047740"/>
            <a:ext cx="9711730" cy="671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0322003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31033" indent="-131033">
              <a:buClr>
                <a:srgbClr val="007FA3"/>
              </a:buClr>
              <a:buSzPct val="25000"/>
              <a:defRPr sz="1764"/>
            </a:lvl1pPr>
            <a:lvl2pPr marL="628215" indent="-314982">
              <a:buClr>
                <a:srgbClr val="007FA3"/>
              </a:buClr>
              <a:defRPr sz="1764"/>
            </a:lvl2pPr>
            <a:lvl3pPr>
              <a:buClr>
                <a:srgbClr val="007FA3"/>
              </a:buClr>
              <a:defRPr sz="1764"/>
            </a:lvl3pPr>
            <a:lvl4pPr>
              <a:buClr>
                <a:srgbClr val="007FA3"/>
              </a:buClr>
              <a:defRPr sz="1764"/>
            </a:lvl4pPr>
            <a:lvl5pPr>
              <a:buClr>
                <a:srgbClr val="007FA3"/>
              </a:buClr>
              <a:defRPr sz="1764"/>
            </a:lvl5pPr>
            <a:lvl6pPr>
              <a:buClr>
                <a:srgbClr val="007FA3"/>
              </a:buClr>
              <a:defRPr sz="1764"/>
            </a:lvl6pPr>
            <a:lvl7pPr>
              <a:buClr>
                <a:srgbClr val="007FA3"/>
              </a:buClr>
              <a:defRPr sz="1764"/>
            </a:lvl7pPr>
            <a:lvl8pPr>
              <a:buClr>
                <a:srgbClr val="007FA3"/>
              </a:buClr>
              <a:defRPr sz="1764"/>
            </a:lvl8pPr>
            <a:lvl9pPr>
              <a:buClr>
                <a:srgbClr val="007FA3"/>
              </a:buClr>
              <a:defRPr sz="17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109875" y="6803708"/>
            <a:ext cx="10050304" cy="259554"/>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2/18/2024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624075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968">
                <a:latin typeface="+mj-lt"/>
              </a:defRPr>
            </a:lvl1pPr>
          </a:lstStyle>
          <a:p>
            <a:r>
              <a:rPr lang="en-US" dirty="0"/>
              <a:t>Click to edit Master title style</a:t>
            </a:r>
          </a:p>
        </p:txBody>
      </p:sp>
      <p:sp>
        <p:nvSpPr>
          <p:cNvPr id="3" name="Content Placeholder 2"/>
          <p:cNvSpPr>
            <a:spLocks noGrp="1"/>
          </p:cNvSpPr>
          <p:nvPr>
            <p:ph idx="1"/>
          </p:nvPr>
        </p:nvSpPr>
        <p:spPr>
          <a:xfrm>
            <a:off x="348552" y="1012891"/>
            <a:ext cx="9994708" cy="5790817"/>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Tree>
    <p:extLst>
      <p:ext uri="{BB962C8B-B14F-4D97-AF65-F5344CB8AC3E}">
        <p14:creationId xmlns:p14="http://schemas.microsoft.com/office/powerpoint/2010/main" val="256270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25467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B9B9059-F1D6-41D0-95CF-D21CAA096B3A}" type="datetimeFigureOut">
              <a:rPr lang="en-US" smtClean="0"/>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D5434-F838-4DD4-A17B-1CB1A1850DF4}" type="slidenum">
              <a:rPr lang="en-US" smtClean="0"/>
              <a:t>‹#›</a:t>
            </a:fld>
            <a:endParaRPr lang="en-US"/>
          </a:p>
        </p:txBody>
      </p:sp>
      <p:sp>
        <p:nvSpPr>
          <p:cNvPr id="4" name="Content Placeholder 3"/>
          <p:cNvSpPr>
            <a:spLocks noGrp="1"/>
          </p:cNvSpPr>
          <p:nvPr>
            <p:ph sz="half" idx="2"/>
          </p:nvPr>
        </p:nvSpPr>
        <p:spPr>
          <a:xfrm>
            <a:off x="5524103" y="1987916"/>
            <a:ext cx="4365824" cy="4927788"/>
          </a:xfrm>
        </p:spPr>
        <p:txBody>
          <a:bodyPr>
            <a:normAutofit/>
          </a:bodyPr>
          <a:lstStyle>
            <a:lvl1pPr>
              <a:defRPr sz="2105"/>
            </a:lvl1pPr>
            <a:lvl2pPr>
              <a:defRPr sz="1754"/>
            </a:lvl2pPr>
            <a:lvl3pPr>
              <a:defRPr sz="1579"/>
            </a:lvl3pPr>
            <a:lvl4pPr>
              <a:defRPr sz="1404"/>
            </a:lvl4pPr>
            <a:lvl5pPr>
              <a:defRPr sz="1228"/>
            </a:lvl5pPr>
            <a:lvl6pPr marL="2341756">
              <a:defRPr sz="1228" baseline="0"/>
            </a:lvl6pPr>
            <a:lvl7pPr marL="2341756">
              <a:defRPr sz="1228" baseline="0"/>
            </a:lvl7pPr>
            <a:lvl8pPr marL="2341756">
              <a:defRPr sz="1228" baseline="0"/>
            </a:lvl8pPr>
            <a:lvl9pPr marL="2341756">
              <a:defRPr sz="1228"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801886" y="1987916"/>
            <a:ext cx="4365824" cy="4927788"/>
          </a:xfrm>
        </p:spPr>
        <p:txBody>
          <a:bodyPr>
            <a:normAutofit/>
          </a:bodyPr>
          <a:lstStyle>
            <a:lvl1pPr>
              <a:defRPr sz="2105"/>
            </a:lvl1pPr>
            <a:lvl2pPr>
              <a:defRPr sz="1754"/>
            </a:lvl2pPr>
            <a:lvl3pPr>
              <a:defRPr sz="1579"/>
            </a:lvl3pPr>
            <a:lvl4pPr>
              <a:defRPr sz="1404"/>
            </a:lvl4pPr>
            <a:lvl5pPr>
              <a:defRPr sz="1228"/>
            </a:lvl5pPr>
            <a:lvl6pPr>
              <a:defRPr sz="1228"/>
            </a:lvl6pPr>
            <a:lvl7pPr marL="2341756">
              <a:defRPr sz="1228"/>
            </a:lvl7pPr>
            <a:lvl8pPr marL="2341756">
              <a:defRPr sz="1228"/>
            </a:lvl8pPr>
            <a:lvl9pPr marL="2341756">
              <a:defRPr sz="12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801887" y="531977"/>
            <a:ext cx="9088041" cy="1343942"/>
          </a:xfrm>
        </p:spPr>
        <p:txBody>
          <a:bodyPr/>
          <a:lstStyle/>
          <a:p>
            <a:r>
              <a:rPr lang="en-US"/>
              <a:t>Click to edit Master title style</a:t>
            </a:r>
            <a:endParaRPr/>
          </a:p>
        </p:txBody>
      </p:sp>
    </p:spTree>
    <p:extLst>
      <p:ext uri="{BB962C8B-B14F-4D97-AF65-F5344CB8AC3E}">
        <p14:creationId xmlns:p14="http://schemas.microsoft.com/office/powerpoint/2010/main" val="5343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229563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140507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tx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tx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124452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tx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tx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22078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bg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bg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136193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9"/>
            <a:ext cx="10691812" cy="7558636"/>
          </a:xfrm>
          <a:prstGeom prst="rect">
            <a:avLst/>
          </a:prstGeom>
        </p:spPr>
      </p:pic>
      <p:sp>
        <p:nvSpPr>
          <p:cNvPr id="2" name="Title 1"/>
          <p:cNvSpPr>
            <a:spLocks noGrp="1"/>
          </p:cNvSpPr>
          <p:nvPr>
            <p:ph type="ctrTitle" hasCustomPrompt="1"/>
          </p:nvPr>
        </p:nvSpPr>
        <p:spPr>
          <a:xfrm>
            <a:off x="2107406" y="2900030"/>
            <a:ext cx="6477000" cy="752805"/>
          </a:xfrm>
        </p:spPr>
        <p:txBody>
          <a:bodyPr anchor="b">
            <a:normAutofit/>
          </a:bodyPr>
          <a:lstStyle>
            <a:lvl1pPr algn="ctr">
              <a:defRPr sz="3600" spc="500" baseline="0">
                <a:solidFill>
                  <a:schemeClr val="tx1"/>
                </a:solidFill>
                <a:latin typeface="Calibri" panose="020F0502020204030204" pitchFamily="34" charset="0"/>
              </a:defRPr>
            </a:lvl1pPr>
          </a:lstStyle>
          <a:p>
            <a:r>
              <a:rPr lang="en-US" dirty="0"/>
              <a:t>Click to edit title</a:t>
            </a:r>
            <a:endParaRPr lang="en-GB" dirty="0"/>
          </a:p>
        </p:txBody>
      </p:sp>
      <p:sp>
        <p:nvSpPr>
          <p:cNvPr id="3" name="Subtitle 2"/>
          <p:cNvSpPr>
            <a:spLocks noGrp="1"/>
          </p:cNvSpPr>
          <p:nvPr>
            <p:ph type="subTitle" idx="1" hasCustomPrompt="1"/>
          </p:nvPr>
        </p:nvSpPr>
        <p:spPr>
          <a:xfrm>
            <a:off x="1336476" y="3779837"/>
            <a:ext cx="8018860" cy="762000"/>
          </a:xfrm>
        </p:spPr>
        <p:txBody>
          <a:bodyPr>
            <a:normAutofit/>
          </a:bodyPr>
          <a:lstStyle>
            <a:lvl1pPr marL="0" indent="0" algn="ctr">
              <a:buNone/>
              <a:defRPr sz="2000" cap="all" spc="200" baseline="0">
                <a:solidFill>
                  <a:schemeClr val="tx1"/>
                </a:solidFill>
                <a:latin typeface="Calibri" panose="020F0502020204030204" pitchFamily="34" charset="0"/>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subtitle</a:t>
            </a:r>
            <a:endParaRPr lang="en-GB" dirty="0"/>
          </a:p>
        </p:txBody>
      </p:sp>
    </p:spTree>
    <p:extLst>
      <p:ext uri="{BB962C8B-B14F-4D97-AF65-F5344CB8AC3E}">
        <p14:creationId xmlns:p14="http://schemas.microsoft.com/office/powerpoint/2010/main" val="40431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671" y="385823"/>
            <a:ext cx="9651367" cy="567477"/>
          </a:xfrm>
          <a:prstGeom prst="rect">
            <a:avLst/>
          </a:prstGeom>
        </p:spPr>
        <p:txBody>
          <a:bodyPr vert="horz" lIns="0" tIns="0" rIns="0" bIns="0" rtlCol="0" anchor="t">
            <a:normAutofit/>
          </a:bodyPr>
          <a:lstStyle/>
          <a:p>
            <a:r>
              <a:rPr lang="en-US" dirty="0"/>
              <a:t>Title goes here</a:t>
            </a:r>
            <a:endParaRPr lang="en-GB" dirty="0"/>
          </a:p>
        </p:txBody>
      </p:sp>
      <p:sp>
        <p:nvSpPr>
          <p:cNvPr id="3" name="Text Placeholder 2"/>
          <p:cNvSpPr>
            <a:spLocks noGrp="1"/>
          </p:cNvSpPr>
          <p:nvPr>
            <p:ph type="body" idx="1"/>
          </p:nvPr>
        </p:nvSpPr>
        <p:spPr>
          <a:xfrm>
            <a:off x="161331" y="953298"/>
            <a:ext cx="9994708" cy="6606377"/>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B10217BF-DF82-4789-9EA8-C480864695F4}"/>
              </a:ext>
            </a:extLst>
          </p:cNvPr>
          <p:cNvPicPr/>
          <p:nvPr userDrawn="1"/>
        </p:nvPicPr>
        <p:blipFill>
          <a:blip r:embed="rId32"/>
          <a:stretch>
            <a:fillRect/>
          </a:stretch>
        </p:blipFill>
        <p:spPr>
          <a:xfrm>
            <a:off x="9522370" y="207231"/>
            <a:ext cx="1080319" cy="345256"/>
          </a:xfrm>
          <a:prstGeom prst="rect">
            <a:avLst/>
          </a:prstGeom>
        </p:spPr>
      </p:pic>
      <p:sp>
        <p:nvSpPr>
          <p:cNvPr id="4" name="Rectangle 3">
            <a:extLst>
              <a:ext uri="{FF2B5EF4-FFF2-40B4-BE49-F238E27FC236}">
                <a16:creationId xmlns:a16="http://schemas.microsoft.com/office/drawing/2014/main" id="{E7013735-EE93-4C21-99A7-0C03769D831B}"/>
              </a:ext>
            </a:extLst>
          </p:cNvPr>
          <p:cNvSpPr/>
          <p:nvPr userDrawn="1"/>
        </p:nvSpPr>
        <p:spPr>
          <a:xfrm>
            <a:off x="0" y="0"/>
            <a:ext cx="10691813" cy="1516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4CF8561-9CD5-4D01-9861-1B3A6B45F5EB}"/>
              </a:ext>
            </a:extLst>
          </p:cNvPr>
          <p:cNvSpPr txBox="1"/>
          <p:nvPr userDrawn="1"/>
        </p:nvSpPr>
        <p:spPr>
          <a:xfrm>
            <a:off x="305346" y="7236221"/>
            <a:ext cx="4536504" cy="215444"/>
          </a:xfrm>
          <a:prstGeom prst="rect">
            <a:avLst/>
          </a:prstGeom>
          <a:noFill/>
        </p:spPr>
        <p:txBody>
          <a:bodyPr wrap="square" lIns="0" tIns="0" rIns="0" bIns="0" rtlCol="0">
            <a:spAutoFit/>
          </a:bodyPr>
          <a:lstStyle/>
          <a:p>
            <a:r>
              <a:rPr lang="en-GB" sz="1400" dirty="0">
                <a:solidFill>
                  <a:schemeClr val="bg2">
                    <a:lumMod val="50000"/>
                  </a:schemeClr>
                </a:solidFill>
              </a:rPr>
              <a:t>DATA ANALYTICS AND VISUALISATION COM725</a:t>
            </a:r>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6" r:id="rId10"/>
    <p:sldLayoutId id="2147483687" r:id="rId11"/>
    <p:sldLayoutId id="2147483650" r:id="rId12"/>
    <p:sldLayoutId id="2147483658" r:id="rId13"/>
    <p:sldLayoutId id="2147483668" r:id="rId14"/>
    <p:sldLayoutId id="2147483674" r:id="rId15"/>
    <p:sldLayoutId id="2147483669" r:id="rId16"/>
    <p:sldLayoutId id="2147483675" r:id="rId17"/>
    <p:sldLayoutId id="2147483666" r:id="rId18"/>
    <p:sldLayoutId id="2147483664" r:id="rId19"/>
    <p:sldLayoutId id="2147483651" r:id="rId20"/>
    <p:sldLayoutId id="2147483672" r:id="rId21"/>
    <p:sldLayoutId id="2147483688" r:id="rId22"/>
    <p:sldLayoutId id="2147483692" r:id="rId23"/>
    <p:sldLayoutId id="2147483694" r:id="rId24"/>
    <p:sldLayoutId id="2147483695" r:id="rId25"/>
    <p:sldLayoutId id="2147483697" r:id="rId26"/>
    <p:sldLayoutId id="2147483698" r:id="rId27"/>
    <p:sldLayoutId id="2147483699" r:id="rId28"/>
    <p:sldLayoutId id="2147483700" r:id="rId29"/>
    <p:sldLayoutId id="2147483701"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755957" rtl="0" eaLnBrk="1" latinLnBrk="0" hangingPunct="1">
        <a:lnSpc>
          <a:spcPct val="100000"/>
        </a:lnSpc>
        <a:spcBef>
          <a:spcPct val="0"/>
        </a:spcBef>
        <a:buNone/>
        <a:defRPr sz="3600" kern="1200" cap="all" spc="380" baseline="0">
          <a:solidFill>
            <a:schemeClr val="tx2"/>
          </a:solidFill>
          <a:latin typeface="+mj-lt"/>
          <a:ea typeface="+mj-ea"/>
          <a:cs typeface="+mj-cs"/>
        </a:defRPr>
      </a:lvl1pPr>
    </p:titleStyle>
    <p:bodyStyle>
      <a:lvl1pPr marL="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1pPr>
      <a:lvl2pPr marL="1809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2pPr>
      <a:lvl3pPr marL="3587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3pPr>
      <a:lvl4pPr marL="5397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4pPr>
      <a:lvl5pPr marL="7175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5pPr>
      <a:lvl6pPr marL="2078883"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861"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840"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819"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57" rtl="0" eaLnBrk="1" latinLnBrk="0" hangingPunct="1">
        <a:defRPr sz="1488" kern="1200">
          <a:solidFill>
            <a:schemeClr val="tx1"/>
          </a:solidFill>
          <a:latin typeface="+mn-lt"/>
          <a:ea typeface="+mn-ea"/>
          <a:cs typeface="+mn-cs"/>
        </a:defRPr>
      </a:lvl1pPr>
      <a:lvl2pPr marL="377979" algn="l" defTabSz="755957" rtl="0" eaLnBrk="1" latinLnBrk="0" hangingPunct="1">
        <a:defRPr sz="1488" kern="1200">
          <a:solidFill>
            <a:schemeClr val="tx1"/>
          </a:solidFill>
          <a:latin typeface="+mn-lt"/>
          <a:ea typeface="+mn-ea"/>
          <a:cs typeface="+mn-cs"/>
        </a:defRPr>
      </a:lvl2pPr>
      <a:lvl3pPr marL="755957" algn="l" defTabSz="755957" rtl="0" eaLnBrk="1" latinLnBrk="0" hangingPunct="1">
        <a:defRPr sz="1488" kern="1200">
          <a:solidFill>
            <a:schemeClr val="tx1"/>
          </a:solidFill>
          <a:latin typeface="+mn-lt"/>
          <a:ea typeface="+mn-ea"/>
          <a:cs typeface="+mn-cs"/>
        </a:defRPr>
      </a:lvl3pPr>
      <a:lvl4pPr marL="1133936" algn="l" defTabSz="755957" rtl="0" eaLnBrk="1" latinLnBrk="0" hangingPunct="1">
        <a:defRPr sz="1488" kern="1200">
          <a:solidFill>
            <a:schemeClr val="tx1"/>
          </a:solidFill>
          <a:latin typeface="+mn-lt"/>
          <a:ea typeface="+mn-ea"/>
          <a:cs typeface="+mn-cs"/>
        </a:defRPr>
      </a:lvl4pPr>
      <a:lvl5pPr marL="1511915" algn="l" defTabSz="755957" rtl="0" eaLnBrk="1" latinLnBrk="0" hangingPunct="1">
        <a:defRPr sz="1488" kern="1200">
          <a:solidFill>
            <a:schemeClr val="tx1"/>
          </a:solidFill>
          <a:latin typeface="+mn-lt"/>
          <a:ea typeface="+mn-ea"/>
          <a:cs typeface="+mn-cs"/>
        </a:defRPr>
      </a:lvl5pPr>
      <a:lvl6pPr marL="1889893" algn="l" defTabSz="755957" rtl="0" eaLnBrk="1" latinLnBrk="0" hangingPunct="1">
        <a:defRPr sz="1488" kern="1200">
          <a:solidFill>
            <a:schemeClr val="tx1"/>
          </a:solidFill>
          <a:latin typeface="+mn-lt"/>
          <a:ea typeface="+mn-ea"/>
          <a:cs typeface="+mn-cs"/>
        </a:defRPr>
      </a:lvl6pPr>
      <a:lvl7pPr marL="2267872" algn="l" defTabSz="755957" rtl="0" eaLnBrk="1" latinLnBrk="0" hangingPunct="1">
        <a:defRPr sz="1488" kern="1200">
          <a:solidFill>
            <a:schemeClr val="tx1"/>
          </a:solidFill>
          <a:latin typeface="+mn-lt"/>
          <a:ea typeface="+mn-ea"/>
          <a:cs typeface="+mn-cs"/>
        </a:defRPr>
      </a:lvl7pPr>
      <a:lvl8pPr marL="2645851" algn="l" defTabSz="755957" rtl="0" eaLnBrk="1" latinLnBrk="0" hangingPunct="1">
        <a:defRPr sz="1488" kern="1200">
          <a:solidFill>
            <a:schemeClr val="tx1"/>
          </a:solidFill>
          <a:latin typeface="+mn-lt"/>
          <a:ea typeface="+mn-ea"/>
          <a:cs typeface="+mn-cs"/>
        </a:defRPr>
      </a:lvl8pPr>
      <a:lvl9pPr marL="3023829" algn="l" defTabSz="75595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hyperlink" Target="https://www.youtube.com/watch?v=4VROUIAF2Do" TargetMode="External"/><Relationship Id="rId4" Type="http://schemas.openxmlformats.org/officeDocument/2006/relationships/hyperlink" Target="https://www.bbc.com/news/technology-27762088"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44.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hyperlink" Target="https://hackernoon.com/what-steps-should-one-take-while-doing-data-preprocessing-502c993e1caa"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7" Type="http://schemas.openxmlformats.org/officeDocument/2006/relationships/hyperlink" Target="https://www.ons.gov.uk/"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hyperlink" Target="https://dataverse.harvard.edu/dataverse/harvard?q=&amp;types=datasets&amp;sort=dateSort&amp;order=desc&amp;page=1" TargetMode="External"/><Relationship Id="rId5" Type="http://schemas.openxmlformats.org/officeDocument/2006/relationships/hyperlink" Target="https://www.who.int/data/collections" TargetMode="External"/><Relationship Id="rId4" Type="http://schemas.openxmlformats.org/officeDocument/2006/relationships/hyperlink" Target="https://data.gov.uk/search?filters%5Btopic%5D=Health"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24.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ubtitle 42"/>
          <p:cNvSpPr>
            <a:spLocks noGrp="1"/>
          </p:cNvSpPr>
          <p:nvPr>
            <p:ph type="subTitle" idx="1"/>
          </p:nvPr>
        </p:nvSpPr>
        <p:spPr>
          <a:xfrm>
            <a:off x="521370" y="6762253"/>
            <a:ext cx="9505056" cy="762000"/>
          </a:xfrm>
        </p:spPr>
        <p:txBody>
          <a:bodyPr/>
          <a:lstStyle/>
          <a:p>
            <a:r>
              <a:rPr lang="en-US" altLang="en-US" b="1" dirty="0"/>
              <a:t>Week 1: Introduction to THE MODULE AND TO Big Data</a:t>
            </a:r>
          </a:p>
        </p:txBody>
      </p:sp>
      <p:sp>
        <p:nvSpPr>
          <p:cNvPr id="2" name="Title 1"/>
          <p:cNvSpPr>
            <a:spLocks noGrp="1"/>
          </p:cNvSpPr>
          <p:nvPr>
            <p:ph type="ctrTitle"/>
          </p:nvPr>
        </p:nvSpPr>
        <p:spPr>
          <a:xfrm>
            <a:off x="521370" y="5964239"/>
            <a:ext cx="9505056" cy="752805"/>
          </a:xfrm>
        </p:spPr>
        <p:txBody>
          <a:bodyPr>
            <a:noAutofit/>
          </a:bodyPr>
          <a:lstStyle/>
          <a:p>
            <a:r>
              <a:rPr lang="en-GB" sz="2800" dirty="0"/>
              <a:t>Data ANALYTICS and visualisation(COM725)</a:t>
            </a:r>
          </a:p>
        </p:txBody>
      </p:sp>
    </p:spTree>
    <p:extLst>
      <p:ext uri="{BB962C8B-B14F-4D97-AF65-F5344CB8AC3E}">
        <p14:creationId xmlns:p14="http://schemas.microsoft.com/office/powerpoint/2010/main" val="315921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837B-B4D3-4874-87F7-981AD3ECC858}"/>
              </a:ext>
            </a:extLst>
          </p:cNvPr>
          <p:cNvSpPr>
            <a:spLocks noGrp="1"/>
          </p:cNvSpPr>
          <p:nvPr>
            <p:ph type="title"/>
          </p:nvPr>
        </p:nvSpPr>
        <p:spPr>
          <a:xfrm>
            <a:off x="233338" y="323453"/>
            <a:ext cx="9088041" cy="1343942"/>
          </a:xfrm>
        </p:spPr>
        <p:txBody>
          <a:bodyPr anchor="t">
            <a:normAutofit/>
          </a:bodyPr>
          <a:lstStyle/>
          <a:p>
            <a:r>
              <a:rPr lang="en-GB" dirty="0"/>
              <a:t>Applications of ai in health systems</a:t>
            </a:r>
          </a:p>
        </p:txBody>
      </p:sp>
      <p:sp>
        <p:nvSpPr>
          <p:cNvPr id="8" name="Rectangle 7">
            <a:extLst>
              <a:ext uri="{FF2B5EF4-FFF2-40B4-BE49-F238E27FC236}">
                <a16:creationId xmlns:a16="http://schemas.microsoft.com/office/drawing/2014/main" id="{F8B938ED-9E39-423E-B5F0-A90C77973005}"/>
              </a:ext>
            </a:extLst>
          </p:cNvPr>
          <p:cNvSpPr/>
          <p:nvPr/>
        </p:nvSpPr>
        <p:spPr>
          <a:xfrm>
            <a:off x="146455" y="1952029"/>
            <a:ext cx="10398902" cy="3331681"/>
          </a:xfrm>
          <a:prstGeom prst="rect">
            <a:avLst/>
          </a:prstGeom>
        </p:spPr>
        <p:txBody>
          <a:bodyPr wrap="square">
            <a:spAutoFit/>
          </a:bodyPr>
          <a:lstStyle/>
          <a:p>
            <a:pPr marL="342900" indent="-342900">
              <a:buFont typeface="Wingdings" panose="05000000000000000000" pitchFamily="2" charset="2"/>
              <a:buChar char="Ø"/>
            </a:pPr>
            <a:r>
              <a:rPr lang="en-GB" sz="2105" dirty="0">
                <a:solidFill>
                  <a:schemeClr val="tx2"/>
                </a:solidFill>
              </a:rPr>
              <a:t>AI has already been used successfully different stages of drug development	</a:t>
            </a:r>
          </a:p>
          <a:p>
            <a:pPr marL="342900" indent="-342900">
              <a:buFont typeface="Wingdings" panose="05000000000000000000" pitchFamily="2" charset="2"/>
              <a:buChar char="Ø"/>
            </a:pPr>
            <a:endParaRPr lang="en-GB" sz="2105" dirty="0">
              <a:solidFill>
                <a:schemeClr val="tx2"/>
              </a:solidFill>
            </a:endParaRPr>
          </a:p>
          <a:p>
            <a:pPr marL="342900" indent="-342900">
              <a:buFont typeface="Wingdings" panose="05000000000000000000" pitchFamily="2" charset="2"/>
              <a:buChar char="Ø"/>
            </a:pPr>
            <a:r>
              <a:rPr lang="en-GB" sz="2105" dirty="0">
                <a:solidFill>
                  <a:schemeClr val="tx2"/>
                </a:solidFill>
              </a:rPr>
              <a:t>Detecting lung cancer or strokes based on CT scans</a:t>
            </a:r>
          </a:p>
          <a:p>
            <a:pPr marL="342900" indent="-342900">
              <a:buFont typeface="Wingdings" panose="05000000000000000000" pitchFamily="2" charset="2"/>
              <a:buChar char="Ø"/>
            </a:pPr>
            <a:endParaRPr lang="en-GB" sz="2105" dirty="0">
              <a:solidFill>
                <a:schemeClr val="tx2"/>
              </a:solidFill>
            </a:endParaRPr>
          </a:p>
          <a:p>
            <a:pPr marL="342900" indent="-342900">
              <a:buFont typeface="Wingdings" panose="05000000000000000000" pitchFamily="2" charset="2"/>
              <a:buChar char="Ø"/>
            </a:pPr>
            <a:r>
              <a:rPr lang="en-GB" sz="2105" dirty="0">
                <a:solidFill>
                  <a:schemeClr val="tx2"/>
                </a:solidFill>
              </a:rPr>
              <a:t>Assessing the risk of sudden cardiac death or other heart diseases based on electrocardiograms and cardiac MRI images</a:t>
            </a:r>
          </a:p>
          <a:p>
            <a:pPr marL="342900" indent="-342900">
              <a:buFont typeface="Wingdings" panose="05000000000000000000" pitchFamily="2" charset="2"/>
              <a:buChar char="Ø"/>
            </a:pPr>
            <a:endParaRPr lang="en-GB" sz="2105" dirty="0">
              <a:solidFill>
                <a:schemeClr val="tx2"/>
              </a:solidFill>
            </a:endParaRPr>
          </a:p>
          <a:p>
            <a:pPr marL="342900" indent="-342900">
              <a:buFont typeface="Wingdings" panose="05000000000000000000" pitchFamily="2" charset="2"/>
              <a:buChar char="Ø"/>
            </a:pPr>
            <a:r>
              <a:rPr lang="en-GB" sz="2105" dirty="0">
                <a:solidFill>
                  <a:schemeClr val="tx2"/>
                </a:solidFill>
              </a:rPr>
              <a:t>Classifying skin lesions in skin images</a:t>
            </a:r>
          </a:p>
          <a:p>
            <a:pPr marL="342900" indent="-342900">
              <a:buFont typeface="Wingdings" panose="05000000000000000000" pitchFamily="2" charset="2"/>
              <a:buChar char="Ø"/>
            </a:pPr>
            <a:endParaRPr lang="en-GB" sz="2105" dirty="0">
              <a:solidFill>
                <a:schemeClr val="tx2"/>
              </a:solidFill>
            </a:endParaRPr>
          </a:p>
          <a:p>
            <a:pPr marL="342900" indent="-342900">
              <a:buFont typeface="Wingdings" panose="05000000000000000000" pitchFamily="2" charset="2"/>
              <a:buChar char="Ø"/>
            </a:pPr>
            <a:r>
              <a:rPr lang="en-GB" sz="2105" dirty="0">
                <a:solidFill>
                  <a:schemeClr val="tx2"/>
                </a:solidFill>
              </a:rPr>
              <a:t>Finding indicators of diabetic retinopathy in eye images</a:t>
            </a:r>
          </a:p>
        </p:txBody>
      </p:sp>
    </p:spTree>
    <p:extLst>
      <p:ext uri="{BB962C8B-B14F-4D97-AF65-F5344CB8AC3E}">
        <p14:creationId xmlns:p14="http://schemas.microsoft.com/office/powerpoint/2010/main" val="4089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0847-8C22-4972-98EE-5BAE2D538702}"/>
              </a:ext>
            </a:extLst>
          </p:cNvPr>
          <p:cNvSpPr>
            <a:spLocks noGrp="1"/>
          </p:cNvSpPr>
          <p:nvPr>
            <p:ph type="title"/>
          </p:nvPr>
        </p:nvSpPr>
        <p:spPr>
          <a:xfrm>
            <a:off x="181238" y="251445"/>
            <a:ext cx="9651367" cy="567477"/>
          </a:xfrm>
        </p:spPr>
        <p:txBody>
          <a:bodyPr/>
          <a:lstStyle/>
          <a:p>
            <a:r>
              <a:rPr lang="en-GB" dirty="0"/>
              <a:t>AI HEALTH applications</a:t>
            </a:r>
          </a:p>
        </p:txBody>
      </p:sp>
      <p:sp>
        <p:nvSpPr>
          <p:cNvPr id="3" name="Content Placeholder 2">
            <a:extLst>
              <a:ext uri="{FF2B5EF4-FFF2-40B4-BE49-F238E27FC236}">
                <a16:creationId xmlns:a16="http://schemas.microsoft.com/office/drawing/2014/main" id="{2E3A15DF-D59B-4366-87F1-5F42F340C88E}"/>
              </a:ext>
            </a:extLst>
          </p:cNvPr>
          <p:cNvSpPr>
            <a:spLocks noGrp="1"/>
          </p:cNvSpPr>
          <p:nvPr>
            <p:ph idx="1"/>
          </p:nvPr>
        </p:nvSpPr>
        <p:spPr>
          <a:xfrm>
            <a:off x="737394" y="6444133"/>
            <a:ext cx="9268898" cy="953301"/>
          </a:xfrm>
        </p:spPr>
        <p:txBody>
          <a:bodyPr/>
          <a:lstStyle/>
          <a:p>
            <a:r>
              <a:rPr lang="en-GB" dirty="0"/>
              <a:t>Journal reference:</a:t>
            </a:r>
          </a:p>
          <a:p>
            <a:r>
              <a:rPr lang="en-GB" dirty="0"/>
              <a:t>Lee, A.Y., et al. (2021) </a:t>
            </a:r>
            <a:r>
              <a:rPr lang="en-GB" dirty="0" err="1"/>
              <a:t>Multicenter</a:t>
            </a:r>
            <a:r>
              <a:rPr lang="en-GB" dirty="0"/>
              <a:t>, Head-to-Head, Real-World Validation Study of Seven Automated Artificial Intelligence Diabetic Retinopathy Screening Systems. Diabetes Care. doi.org/10.2337/dc20-1877.</a:t>
            </a:r>
          </a:p>
        </p:txBody>
      </p:sp>
      <p:pic>
        <p:nvPicPr>
          <p:cNvPr id="4" name="Picture 3">
            <a:extLst>
              <a:ext uri="{FF2B5EF4-FFF2-40B4-BE49-F238E27FC236}">
                <a16:creationId xmlns:a16="http://schemas.microsoft.com/office/drawing/2014/main" id="{7ACF877E-4654-48A4-9862-D692CB7565EE}"/>
              </a:ext>
            </a:extLst>
          </p:cNvPr>
          <p:cNvPicPr>
            <a:picLocks noChangeAspect="1"/>
          </p:cNvPicPr>
          <p:nvPr/>
        </p:nvPicPr>
        <p:blipFill>
          <a:blip r:embed="rId3"/>
          <a:stretch>
            <a:fillRect/>
          </a:stretch>
        </p:blipFill>
        <p:spPr>
          <a:xfrm>
            <a:off x="3267921" y="919222"/>
            <a:ext cx="4032448" cy="2234087"/>
          </a:xfrm>
          <a:prstGeom prst="rect">
            <a:avLst/>
          </a:prstGeom>
        </p:spPr>
      </p:pic>
      <p:pic>
        <p:nvPicPr>
          <p:cNvPr id="5" name="Picture 4">
            <a:extLst>
              <a:ext uri="{FF2B5EF4-FFF2-40B4-BE49-F238E27FC236}">
                <a16:creationId xmlns:a16="http://schemas.microsoft.com/office/drawing/2014/main" id="{43241246-E6CC-48DC-944D-B0BE50453725}"/>
              </a:ext>
            </a:extLst>
          </p:cNvPr>
          <p:cNvPicPr>
            <a:picLocks noChangeAspect="1"/>
          </p:cNvPicPr>
          <p:nvPr/>
        </p:nvPicPr>
        <p:blipFill>
          <a:blip r:embed="rId4"/>
          <a:stretch>
            <a:fillRect/>
          </a:stretch>
        </p:blipFill>
        <p:spPr>
          <a:xfrm>
            <a:off x="735686" y="3383209"/>
            <a:ext cx="9096919" cy="2831024"/>
          </a:xfrm>
          <a:prstGeom prst="rect">
            <a:avLst/>
          </a:prstGeom>
        </p:spPr>
      </p:pic>
      <p:sp>
        <p:nvSpPr>
          <p:cNvPr id="6" name="Rectangle 5">
            <a:extLst>
              <a:ext uri="{FF2B5EF4-FFF2-40B4-BE49-F238E27FC236}">
                <a16:creationId xmlns:a16="http://schemas.microsoft.com/office/drawing/2014/main" id="{12395F6C-48F4-4F0E-BE92-427F72DE9DB3}"/>
              </a:ext>
            </a:extLst>
          </p:cNvPr>
          <p:cNvSpPr/>
          <p:nvPr/>
        </p:nvSpPr>
        <p:spPr>
          <a:xfrm>
            <a:off x="181239" y="1444825"/>
            <a:ext cx="2644388" cy="1040093"/>
          </a:xfrm>
          <a:prstGeom prst="rect">
            <a:avLst/>
          </a:prstGeom>
        </p:spPr>
        <p:txBody>
          <a:bodyPr wrap="square">
            <a:spAutoFit/>
          </a:bodyPr>
          <a:lstStyle/>
          <a:p>
            <a:r>
              <a:rPr lang="en-GB" dirty="0"/>
              <a:t>Artificial intelligence in diabetic retinopathy</a:t>
            </a:r>
          </a:p>
        </p:txBody>
      </p:sp>
    </p:spTree>
    <p:extLst>
      <p:ext uri="{BB962C8B-B14F-4D97-AF65-F5344CB8AC3E}">
        <p14:creationId xmlns:p14="http://schemas.microsoft.com/office/powerpoint/2010/main" val="249946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949031-318E-48CD-A796-1D989967FA98}"/>
              </a:ext>
            </a:extLst>
          </p:cNvPr>
          <p:cNvSpPr>
            <a:spLocks noGrp="1"/>
          </p:cNvSpPr>
          <p:nvPr>
            <p:ph type="ftr" sz="quarter" idx="11"/>
          </p:nvPr>
        </p:nvSpPr>
        <p:spPr/>
        <p:txBody>
          <a:bodyPr/>
          <a:lstStyle/>
          <a:p>
            <a:endParaRPr lang="en-US" dirty="0"/>
          </a:p>
        </p:txBody>
      </p:sp>
      <p:pic>
        <p:nvPicPr>
          <p:cNvPr id="6" name="Picture 5">
            <a:extLst>
              <a:ext uri="{FF2B5EF4-FFF2-40B4-BE49-F238E27FC236}">
                <a16:creationId xmlns:a16="http://schemas.microsoft.com/office/drawing/2014/main" id="{BD57AC6E-816E-44E4-9658-006A37B1CC7D}"/>
              </a:ext>
            </a:extLst>
          </p:cNvPr>
          <p:cNvPicPr>
            <a:picLocks noChangeAspect="1"/>
          </p:cNvPicPr>
          <p:nvPr/>
        </p:nvPicPr>
        <p:blipFill>
          <a:blip r:embed="rId3"/>
          <a:stretch>
            <a:fillRect/>
          </a:stretch>
        </p:blipFill>
        <p:spPr>
          <a:xfrm>
            <a:off x="3410303" y="2220053"/>
            <a:ext cx="7240779" cy="2429472"/>
          </a:xfrm>
          <a:prstGeom prst="rect">
            <a:avLst/>
          </a:prstGeom>
        </p:spPr>
      </p:pic>
      <p:sp>
        <p:nvSpPr>
          <p:cNvPr id="3" name="Rectangle 2">
            <a:extLst>
              <a:ext uri="{FF2B5EF4-FFF2-40B4-BE49-F238E27FC236}">
                <a16:creationId xmlns:a16="http://schemas.microsoft.com/office/drawing/2014/main" id="{37FDAF33-35DF-46DB-8BD8-C9763F7CC2A1}"/>
              </a:ext>
            </a:extLst>
          </p:cNvPr>
          <p:cNvSpPr/>
          <p:nvPr/>
        </p:nvSpPr>
        <p:spPr>
          <a:xfrm>
            <a:off x="148143" y="1520838"/>
            <a:ext cx="10543669" cy="740203"/>
          </a:xfrm>
          <a:prstGeom prst="rect">
            <a:avLst/>
          </a:prstGeom>
        </p:spPr>
        <p:txBody>
          <a:bodyPr wrap="square">
            <a:spAutoFit/>
          </a:bodyPr>
          <a:lstStyle/>
          <a:p>
            <a:r>
              <a:rPr lang="en-GB" sz="2105" dirty="0">
                <a:solidFill>
                  <a:schemeClr val="tx2"/>
                </a:solidFill>
              </a:rPr>
              <a:t>Computer vision is a subdomain of AI that deals with how computers gain high level understanding through acquiring, processing and analysing </a:t>
            </a:r>
            <a:r>
              <a:rPr lang="en-GB" sz="2105" u="sng" dirty="0">
                <a:solidFill>
                  <a:schemeClr val="tx2"/>
                </a:solidFill>
              </a:rPr>
              <a:t>digital images and video</a:t>
            </a:r>
            <a:r>
              <a:rPr lang="en-GB" sz="2105" dirty="0">
                <a:solidFill>
                  <a:schemeClr val="tx2"/>
                </a:solidFill>
              </a:rPr>
              <a:t>.</a:t>
            </a:r>
          </a:p>
        </p:txBody>
      </p:sp>
      <p:pic>
        <p:nvPicPr>
          <p:cNvPr id="1026" name="Picture 2" descr="No alt text provided for this image">
            <a:extLst>
              <a:ext uri="{FF2B5EF4-FFF2-40B4-BE49-F238E27FC236}">
                <a16:creationId xmlns:a16="http://schemas.microsoft.com/office/drawing/2014/main" id="{5308DB5B-A926-434E-817A-C12A8C241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743" y="5341122"/>
            <a:ext cx="7114079" cy="1698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937D33-12F1-4D71-A78C-828B70C1838D}"/>
              </a:ext>
            </a:extLst>
          </p:cNvPr>
          <p:cNvSpPr/>
          <p:nvPr/>
        </p:nvSpPr>
        <p:spPr>
          <a:xfrm>
            <a:off x="21699" y="1043283"/>
            <a:ext cx="5343525" cy="461665"/>
          </a:xfrm>
          <a:prstGeom prst="rect">
            <a:avLst/>
          </a:prstGeom>
        </p:spPr>
        <p:txBody>
          <a:bodyPr>
            <a:spAutoFit/>
          </a:bodyPr>
          <a:lstStyle/>
          <a:p>
            <a:pPr fontAlgn="base"/>
            <a:r>
              <a:rPr lang="en-GB" sz="2400" b="1" dirty="0">
                <a:latin typeface="-apple-system"/>
              </a:rPr>
              <a:t>Computer Vision for Diagnosis of Cancer</a:t>
            </a:r>
            <a:endParaRPr lang="en-GB" sz="2400" b="1" i="0" dirty="0">
              <a:effectLst/>
              <a:latin typeface="-apple-system"/>
            </a:endParaRPr>
          </a:p>
        </p:txBody>
      </p:sp>
      <p:sp>
        <p:nvSpPr>
          <p:cNvPr id="5" name="Rectangle 4">
            <a:extLst>
              <a:ext uri="{FF2B5EF4-FFF2-40B4-BE49-F238E27FC236}">
                <a16:creationId xmlns:a16="http://schemas.microsoft.com/office/drawing/2014/main" id="{F61FD0F7-C76E-498D-9534-8EB8EA724941}"/>
              </a:ext>
            </a:extLst>
          </p:cNvPr>
          <p:cNvSpPr/>
          <p:nvPr/>
        </p:nvSpPr>
        <p:spPr>
          <a:xfrm>
            <a:off x="21699" y="4787189"/>
            <a:ext cx="10538263" cy="416268"/>
          </a:xfrm>
          <a:prstGeom prst="rect">
            <a:avLst/>
          </a:prstGeom>
        </p:spPr>
        <p:txBody>
          <a:bodyPr wrap="square">
            <a:spAutoFit/>
          </a:bodyPr>
          <a:lstStyle/>
          <a:p>
            <a:r>
              <a:rPr lang="en-GB" sz="2105" dirty="0">
                <a:solidFill>
                  <a:schemeClr val="tx2"/>
                </a:solidFill>
              </a:rPr>
              <a:t>These images were produced by Google's algorithm to detect breast cancer. </a:t>
            </a:r>
          </a:p>
        </p:txBody>
      </p:sp>
      <p:sp>
        <p:nvSpPr>
          <p:cNvPr id="8" name="Title 1">
            <a:extLst>
              <a:ext uri="{FF2B5EF4-FFF2-40B4-BE49-F238E27FC236}">
                <a16:creationId xmlns:a16="http://schemas.microsoft.com/office/drawing/2014/main" id="{0E17760A-1BC6-4A0B-8F2F-01419EE6D1C6}"/>
              </a:ext>
            </a:extLst>
          </p:cNvPr>
          <p:cNvSpPr>
            <a:spLocks noGrp="1"/>
          </p:cNvSpPr>
          <p:nvPr>
            <p:ph type="title"/>
          </p:nvPr>
        </p:nvSpPr>
        <p:spPr>
          <a:xfrm>
            <a:off x="161330" y="388368"/>
            <a:ext cx="9651367" cy="567477"/>
          </a:xfrm>
        </p:spPr>
        <p:txBody>
          <a:bodyPr/>
          <a:lstStyle/>
          <a:p>
            <a:r>
              <a:rPr lang="en-GB" dirty="0"/>
              <a:t>AI HEALTH applications</a:t>
            </a:r>
          </a:p>
        </p:txBody>
      </p:sp>
      <p:sp>
        <p:nvSpPr>
          <p:cNvPr id="7" name="Rectangle 6">
            <a:extLst>
              <a:ext uri="{FF2B5EF4-FFF2-40B4-BE49-F238E27FC236}">
                <a16:creationId xmlns:a16="http://schemas.microsoft.com/office/drawing/2014/main" id="{F6EA80C8-853A-40FA-B2B9-B72E5EB2C56F}"/>
              </a:ext>
            </a:extLst>
          </p:cNvPr>
          <p:cNvSpPr/>
          <p:nvPr/>
        </p:nvSpPr>
        <p:spPr>
          <a:xfrm>
            <a:off x="335558" y="5847765"/>
            <a:ext cx="2368346" cy="1040093"/>
          </a:xfrm>
          <a:prstGeom prst="rect">
            <a:avLst/>
          </a:prstGeom>
        </p:spPr>
        <p:txBody>
          <a:bodyPr wrap="square">
            <a:spAutoFit/>
          </a:bodyPr>
          <a:lstStyle/>
          <a:p>
            <a:r>
              <a:rPr lang="en-GB" i="1" dirty="0">
                <a:solidFill>
                  <a:srgbClr val="222222"/>
                </a:solidFill>
                <a:latin typeface="Lato"/>
              </a:rPr>
              <a:t>Daniel Greenfield, Harvard University, 2019</a:t>
            </a:r>
            <a:endParaRPr lang="en-GB" dirty="0"/>
          </a:p>
        </p:txBody>
      </p:sp>
      <p:sp>
        <p:nvSpPr>
          <p:cNvPr id="9" name="Rectangle 8">
            <a:extLst>
              <a:ext uri="{FF2B5EF4-FFF2-40B4-BE49-F238E27FC236}">
                <a16:creationId xmlns:a16="http://schemas.microsoft.com/office/drawing/2014/main" id="{F467AC58-DD62-45A5-85D2-C45110466B10}"/>
              </a:ext>
            </a:extLst>
          </p:cNvPr>
          <p:cNvSpPr/>
          <p:nvPr/>
        </p:nvSpPr>
        <p:spPr>
          <a:xfrm>
            <a:off x="112791" y="2882631"/>
            <a:ext cx="3936971" cy="740203"/>
          </a:xfrm>
          <a:prstGeom prst="rect">
            <a:avLst/>
          </a:prstGeom>
        </p:spPr>
        <p:txBody>
          <a:bodyPr wrap="square">
            <a:spAutoFit/>
          </a:bodyPr>
          <a:lstStyle/>
          <a:p>
            <a:r>
              <a:rPr lang="en-GB" sz="2105" dirty="0">
                <a:solidFill>
                  <a:schemeClr val="tx2"/>
                </a:solidFill>
              </a:rPr>
              <a:t>Chest radiographs to detect abnormal cell growth</a:t>
            </a:r>
          </a:p>
        </p:txBody>
      </p:sp>
    </p:spTree>
    <p:extLst>
      <p:ext uri="{BB962C8B-B14F-4D97-AF65-F5344CB8AC3E}">
        <p14:creationId xmlns:p14="http://schemas.microsoft.com/office/powerpoint/2010/main" val="317138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D002-A39D-3A4B-950D-CEA5E2A8C830}"/>
              </a:ext>
            </a:extLst>
          </p:cNvPr>
          <p:cNvSpPr>
            <a:spLocks noGrp="1"/>
          </p:cNvSpPr>
          <p:nvPr>
            <p:ph type="title"/>
          </p:nvPr>
        </p:nvSpPr>
        <p:spPr/>
        <p:txBody>
          <a:bodyPr/>
          <a:lstStyle/>
          <a:p>
            <a:r>
              <a:rPr lang="en-US" dirty="0"/>
              <a:t>Introduction to the module</a:t>
            </a:r>
          </a:p>
        </p:txBody>
      </p:sp>
      <p:graphicFrame>
        <p:nvGraphicFramePr>
          <p:cNvPr id="3" name="Diagram 2">
            <a:extLst>
              <a:ext uri="{FF2B5EF4-FFF2-40B4-BE49-F238E27FC236}">
                <a16:creationId xmlns:a16="http://schemas.microsoft.com/office/drawing/2014/main" id="{6B52D46A-B63C-8545-89F8-038B23A9DFC3}"/>
              </a:ext>
            </a:extLst>
          </p:cNvPr>
          <p:cNvGraphicFramePr/>
          <p:nvPr/>
        </p:nvGraphicFramePr>
        <p:xfrm>
          <a:off x="1744349" y="1514965"/>
          <a:ext cx="8928992" cy="5400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D552479-F4B0-BC4F-BB8F-BA03F314D9A0}"/>
              </a:ext>
            </a:extLst>
          </p:cNvPr>
          <p:cNvPicPr>
            <a:picLocks noChangeAspect="1"/>
          </p:cNvPicPr>
          <p:nvPr/>
        </p:nvPicPr>
        <p:blipFill>
          <a:blip r:embed="rId8"/>
          <a:stretch>
            <a:fillRect/>
          </a:stretch>
        </p:blipFill>
        <p:spPr>
          <a:xfrm>
            <a:off x="809402" y="1514965"/>
            <a:ext cx="2753003" cy="3626972"/>
          </a:xfrm>
          <a:prstGeom prst="rect">
            <a:avLst/>
          </a:prstGeom>
        </p:spPr>
      </p:pic>
    </p:spTree>
    <p:extLst>
      <p:ext uri="{BB962C8B-B14F-4D97-AF65-F5344CB8AC3E}">
        <p14:creationId xmlns:p14="http://schemas.microsoft.com/office/powerpoint/2010/main" val="264937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86DC26-4865-0B48-BED4-61B604687477}"/>
              </a:ext>
            </a:extLst>
          </p:cNvPr>
          <p:cNvPicPr>
            <a:picLocks noGrp="1" noChangeAspect="1"/>
          </p:cNvPicPr>
          <p:nvPr>
            <p:ph idx="1"/>
          </p:nvPr>
        </p:nvPicPr>
        <p:blipFill>
          <a:blip r:embed="rId3"/>
          <a:stretch>
            <a:fillRect/>
          </a:stretch>
        </p:blipFill>
        <p:spPr>
          <a:xfrm>
            <a:off x="161330" y="2699717"/>
            <a:ext cx="5311976" cy="3528392"/>
          </a:xfrm>
        </p:spPr>
      </p:pic>
      <p:sp>
        <p:nvSpPr>
          <p:cNvPr id="6" name="Oval 5">
            <a:extLst>
              <a:ext uri="{FF2B5EF4-FFF2-40B4-BE49-F238E27FC236}">
                <a16:creationId xmlns:a16="http://schemas.microsoft.com/office/drawing/2014/main" id="{671D6FBF-A441-FA45-9BA2-D6B1DB6D313C}"/>
              </a:ext>
            </a:extLst>
          </p:cNvPr>
          <p:cNvSpPr/>
          <p:nvPr/>
        </p:nvSpPr>
        <p:spPr>
          <a:xfrm>
            <a:off x="5446514" y="86045"/>
            <a:ext cx="3456384" cy="33123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12 TEACHING WEEKS </a:t>
            </a:r>
          </a:p>
          <a:p>
            <a:pPr algn="ctr"/>
            <a:endParaRPr lang="en-US" dirty="0"/>
          </a:p>
          <a:p>
            <a:pPr algn="ctr"/>
            <a:r>
              <a:rPr lang="en-US" dirty="0"/>
              <a:t>LECTURE SESSIONS AND SEMINARS</a:t>
            </a:r>
          </a:p>
        </p:txBody>
      </p:sp>
      <p:sp>
        <p:nvSpPr>
          <p:cNvPr id="7" name="Oval 6">
            <a:extLst>
              <a:ext uri="{FF2B5EF4-FFF2-40B4-BE49-F238E27FC236}">
                <a16:creationId xmlns:a16="http://schemas.microsoft.com/office/drawing/2014/main" id="{F28AF549-7A48-8146-BE83-632B2B48EBBC}"/>
              </a:ext>
            </a:extLst>
          </p:cNvPr>
          <p:cNvSpPr/>
          <p:nvPr/>
        </p:nvSpPr>
        <p:spPr>
          <a:xfrm>
            <a:off x="5633938" y="3536216"/>
            <a:ext cx="3456384" cy="33123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WEEKLY CLASS ACTIVITIES</a:t>
            </a:r>
          </a:p>
          <a:p>
            <a:pPr algn="ctr"/>
            <a:endParaRPr lang="en-US" dirty="0"/>
          </a:p>
          <a:p>
            <a:pPr algn="ctr"/>
            <a:r>
              <a:rPr lang="en-US" dirty="0"/>
              <a:t>COLLABORATION &amp;</a:t>
            </a:r>
          </a:p>
          <a:p>
            <a:pPr algn="ctr"/>
            <a:r>
              <a:rPr lang="en-US" dirty="0"/>
              <a:t>TEAM WORK</a:t>
            </a:r>
          </a:p>
        </p:txBody>
      </p:sp>
    </p:spTree>
    <p:extLst>
      <p:ext uri="{BB962C8B-B14F-4D97-AF65-F5344CB8AC3E}">
        <p14:creationId xmlns:p14="http://schemas.microsoft.com/office/powerpoint/2010/main" val="178576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278E-BD74-4CED-8999-6634A21080A7}"/>
              </a:ext>
            </a:extLst>
          </p:cNvPr>
          <p:cNvSpPr>
            <a:spLocks noGrp="1"/>
          </p:cNvSpPr>
          <p:nvPr>
            <p:ph type="title"/>
          </p:nvPr>
        </p:nvSpPr>
        <p:spPr/>
        <p:txBody>
          <a:bodyPr/>
          <a:lstStyle/>
          <a:p>
            <a:r>
              <a:rPr lang="en-GB" dirty="0"/>
              <a:t>What is data science</a:t>
            </a:r>
          </a:p>
        </p:txBody>
      </p:sp>
      <p:sp>
        <p:nvSpPr>
          <p:cNvPr id="3" name="Rectangle 2">
            <a:extLst>
              <a:ext uri="{FF2B5EF4-FFF2-40B4-BE49-F238E27FC236}">
                <a16:creationId xmlns:a16="http://schemas.microsoft.com/office/drawing/2014/main" id="{0F03DA98-F1C7-4295-AC89-D936FA85FD3A}"/>
              </a:ext>
            </a:extLst>
          </p:cNvPr>
          <p:cNvSpPr/>
          <p:nvPr/>
        </p:nvSpPr>
        <p:spPr>
          <a:xfrm>
            <a:off x="305346" y="1259557"/>
            <a:ext cx="9850692" cy="1040093"/>
          </a:xfrm>
          <a:prstGeom prst="rect">
            <a:avLst/>
          </a:prstGeom>
        </p:spPr>
        <p:txBody>
          <a:bodyPr wrap="square">
            <a:spAutoFit/>
          </a:bodyPr>
          <a:lstStyle/>
          <a:p>
            <a:pPr marL="342900" indent="-342900">
              <a:buFont typeface="Wingdings" panose="05000000000000000000" pitchFamily="2" charset="2"/>
              <a:buChar char="Ø"/>
            </a:pPr>
            <a:r>
              <a:rPr lang="en-GB" dirty="0">
                <a:solidFill>
                  <a:srgbClr val="23232D"/>
                </a:solidFill>
                <a:latin typeface="Roboto"/>
              </a:rPr>
              <a:t>Data science is the field of study that combines domain expertise, programming skills, and knowledge of mathematics and statistics to extract meaningful insights from data. </a:t>
            </a:r>
            <a:endParaRPr lang="en-GB" dirty="0"/>
          </a:p>
        </p:txBody>
      </p:sp>
      <p:pic>
        <p:nvPicPr>
          <p:cNvPr id="4" name="Picture 3">
            <a:extLst>
              <a:ext uri="{FF2B5EF4-FFF2-40B4-BE49-F238E27FC236}">
                <a16:creationId xmlns:a16="http://schemas.microsoft.com/office/drawing/2014/main" id="{A1794CD4-F281-48F4-B7B6-D5BEA15E5CC8}"/>
              </a:ext>
            </a:extLst>
          </p:cNvPr>
          <p:cNvPicPr>
            <a:picLocks noChangeAspect="1"/>
          </p:cNvPicPr>
          <p:nvPr/>
        </p:nvPicPr>
        <p:blipFill>
          <a:blip r:embed="rId3"/>
          <a:stretch>
            <a:fillRect/>
          </a:stretch>
        </p:blipFill>
        <p:spPr>
          <a:xfrm>
            <a:off x="1673498" y="2611331"/>
            <a:ext cx="6984776" cy="4235708"/>
          </a:xfrm>
          <a:prstGeom prst="rect">
            <a:avLst/>
          </a:prstGeom>
        </p:spPr>
      </p:pic>
    </p:spTree>
    <p:extLst>
      <p:ext uri="{BB962C8B-B14F-4D97-AF65-F5344CB8AC3E}">
        <p14:creationId xmlns:p14="http://schemas.microsoft.com/office/powerpoint/2010/main" val="182005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2B4A4-B11A-4009-BD58-45F5FB70BBDF}"/>
              </a:ext>
            </a:extLst>
          </p:cNvPr>
          <p:cNvSpPr>
            <a:spLocks noGrp="1"/>
          </p:cNvSpPr>
          <p:nvPr>
            <p:ph type="title"/>
          </p:nvPr>
        </p:nvSpPr>
        <p:spPr>
          <a:xfrm>
            <a:off x="233338" y="254585"/>
            <a:ext cx="9794240" cy="567477"/>
          </a:xfrm>
        </p:spPr>
        <p:txBody>
          <a:bodyPr>
            <a:normAutofit/>
          </a:bodyPr>
          <a:lstStyle/>
          <a:p>
            <a:r>
              <a:rPr lang="en-GB" dirty="0"/>
              <a:t>The ai tree</a:t>
            </a:r>
          </a:p>
        </p:txBody>
      </p:sp>
      <p:pic>
        <p:nvPicPr>
          <p:cNvPr id="5" name="Picture 2" descr="The details of the graphic are as follows:&#10;• On the trunk of the tree is written The AI Tree. &#10;• The area below the ground is labeled Foundations and the area above it is labeled Technologies and Applications. &#10;• The following are listed in boxes at the root endings of the tree: &#10;• Philosophy&#10;• Human Behavior&#10;• Neurology&#10;• Sociology&#10;• Psychology&#10;• Human Cognition&#10;• IoT&#10;• Logic&#10;• Linguistics&#10;• Robotics&#10;• Biology&#10;• Mathematics&#10;• M2M&#10;• Computer Science&#10;• Engineering&#10;• Management Science&#10;• Information Systems&#10;• Statistics&#10;• Fuzzy Logic &#10;• Pattern Recognition&#10;• The following are listed in boxes on the branches and leaves of the tree: &#10;• Intelligence&#10;• Tutoring&#10;• Autonomous Vehicles&#10;• Speech Understanding&#10;• Automatic Programming&#10;• Game Playing&#10;• Computer Vision&#10;• Augmented Reality&#10;• Expert Systems&#10;• Smart Homes&#10;• Intelligent Agents&#10;• Natural Language Processing&#10;• Personal Assistant&#10;• Machine Learning&#10;• Voice Recognition&#10;• Neutral Networks&#10;• Genetic Algorithms&#10;• Smart Cities&#10;• Deep Learning&#10;• Smart Factories &#10;• Robo Advisors">
            <a:extLst>
              <a:ext uri="{FF2B5EF4-FFF2-40B4-BE49-F238E27FC236}">
                <a16:creationId xmlns:a16="http://schemas.microsoft.com/office/drawing/2014/main" id="{C16AC64D-825A-48CA-85D0-652FA0153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45"/>
          <a:stretch/>
        </p:blipFill>
        <p:spPr bwMode="auto">
          <a:xfrm>
            <a:off x="1097434" y="918376"/>
            <a:ext cx="8930144" cy="663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90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9C22-68E8-4F41-986C-487A6CD9BBB6}"/>
              </a:ext>
            </a:extLst>
          </p:cNvPr>
          <p:cNvSpPr>
            <a:spLocks noGrp="1"/>
          </p:cNvSpPr>
          <p:nvPr>
            <p:ph type="title"/>
          </p:nvPr>
        </p:nvSpPr>
        <p:spPr>
          <a:xfrm>
            <a:off x="89322" y="251445"/>
            <a:ext cx="9651367" cy="567477"/>
          </a:xfrm>
        </p:spPr>
        <p:txBody>
          <a:bodyPr>
            <a:normAutofit fontScale="90000"/>
          </a:bodyPr>
          <a:lstStyle/>
          <a:p>
            <a:r>
              <a:rPr lang="en-GB" dirty="0"/>
              <a:t>Computer AI passes Turing test in 'world first'</a:t>
            </a:r>
            <a:br>
              <a:rPr lang="en-GB" dirty="0"/>
            </a:br>
            <a:endParaRPr lang="en-GB" dirty="0"/>
          </a:p>
        </p:txBody>
      </p:sp>
      <p:pic>
        <p:nvPicPr>
          <p:cNvPr id="4" name="Picture 3">
            <a:extLst>
              <a:ext uri="{FF2B5EF4-FFF2-40B4-BE49-F238E27FC236}">
                <a16:creationId xmlns:a16="http://schemas.microsoft.com/office/drawing/2014/main" id="{D642E935-EAD1-459B-9C45-013C7986E2E3}"/>
              </a:ext>
            </a:extLst>
          </p:cNvPr>
          <p:cNvPicPr>
            <a:picLocks noChangeAspect="1"/>
          </p:cNvPicPr>
          <p:nvPr/>
        </p:nvPicPr>
        <p:blipFill>
          <a:blip r:embed="rId3"/>
          <a:stretch>
            <a:fillRect/>
          </a:stretch>
        </p:blipFill>
        <p:spPr>
          <a:xfrm>
            <a:off x="4489351" y="1061593"/>
            <a:ext cx="5688632" cy="6498082"/>
          </a:xfrm>
          <a:prstGeom prst="rect">
            <a:avLst/>
          </a:prstGeom>
        </p:spPr>
      </p:pic>
      <p:sp>
        <p:nvSpPr>
          <p:cNvPr id="5" name="Rectangle 4">
            <a:extLst>
              <a:ext uri="{FF2B5EF4-FFF2-40B4-BE49-F238E27FC236}">
                <a16:creationId xmlns:a16="http://schemas.microsoft.com/office/drawing/2014/main" id="{60D6F1BA-5823-4E06-B607-3018F7683A8E}"/>
              </a:ext>
            </a:extLst>
          </p:cNvPr>
          <p:cNvSpPr/>
          <p:nvPr/>
        </p:nvSpPr>
        <p:spPr>
          <a:xfrm>
            <a:off x="233338" y="2771725"/>
            <a:ext cx="3816424" cy="1356012"/>
          </a:xfrm>
          <a:prstGeom prst="rect">
            <a:avLst/>
          </a:prstGeom>
        </p:spPr>
        <p:txBody>
          <a:bodyPr wrap="square">
            <a:spAutoFit/>
          </a:bodyPr>
          <a:lstStyle/>
          <a:p>
            <a:pPr algn="just"/>
            <a:r>
              <a:rPr lang="en-GB" dirty="0"/>
              <a:t>The test investigates whether people can detect if they are talking to machines or humans (BBC, 2014).</a:t>
            </a:r>
          </a:p>
        </p:txBody>
      </p:sp>
      <p:sp>
        <p:nvSpPr>
          <p:cNvPr id="3" name="Rectangle 2">
            <a:extLst>
              <a:ext uri="{FF2B5EF4-FFF2-40B4-BE49-F238E27FC236}">
                <a16:creationId xmlns:a16="http://schemas.microsoft.com/office/drawing/2014/main" id="{0BF26BF3-BE86-4A16-87D3-2AC3F32C8364}"/>
              </a:ext>
            </a:extLst>
          </p:cNvPr>
          <p:cNvSpPr/>
          <p:nvPr/>
        </p:nvSpPr>
        <p:spPr>
          <a:xfrm>
            <a:off x="261269" y="4715941"/>
            <a:ext cx="4228082" cy="1671933"/>
          </a:xfrm>
          <a:prstGeom prst="rect">
            <a:avLst/>
          </a:prstGeom>
        </p:spPr>
        <p:txBody>
          <a:bodyPr wrap="square">
            <a:spAutoFit/>
          </a:bodyPr>
          <a:lstStyle/>
          <a:p>
            <a:r>
              <a:rPr lang="en-GB" dirty="0">
                <a:hlinkClick r:id="rId4"/>
              </a:rPr>
              <a:t>https://www.bbc.com/news/technology-27762088</a:t>
            </a:r>
            <a:r>
              <a:rPr lang="en-GB" dirty="0"/>
              <a:t> </a:t>
            </a:r>
          </a:p>
          <a:p>
            <a:endParaRPr lang="en-GB" dirty="0"/>
          </a:p>
          <a:p>
            <a:r>
              <a:rPr lang="en-GB" dirty="0">
                <a:hlinkClick r:id="rId5"/>
              </a:rPr>
              <a:t>https://www.youtube.com/watch?v=4VROUIAF2Do</a:t>
            </a:r>
            <a:r>
              <a:rPr lang="en-GB" dirty="0"/>
              <a:t> </a:t>
            </a:r>
          </a:p>
        </p:txBody>
      </p:sp>
    </p:spTree>
    <p:extLst>
      <p:ext uri="{BB962C8B-B14F-4D97-AF65-F5344CB8AC3E}">
        <p14:creationId xmlns:p14="http://schemas.microsoft.com/office/powerpoint/2010/main" val="317529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61B8-7A2E-43BC-BAA5-A20E2745FFE8}"/>
              </a:ext>
            </a:extLst>
          </p:cNvPr>
          <p:cNvSpPr>
            <a:spLocks noGrp="1"/>
          </p:cNvSpPr>
          <p:nvPr>
            <p:ph type="title"/>
          </p:nvPr>
        </p:nvSpPr>
        <p:spPr>
          <a:xfrm>
            <a:off x="233338" y="355158"/>
            <a:ext cx="9651367" cy="567477"/>
          </a:xfrm>
        </p:spPr>
        <p:txBody>
          <a:bodyPr/>
          <a:lstStyle/>
          <a:p>
            <a:r>
              <a:rPr lang="en-GB" dirty="0"/>
              <a:t>Roles of data experts</a:t>
            </a:r>
          </a:p>
        </p:txBody>
      </p:sp>
      <p:sp>
        <p:nvSpPr>
          <p:cNvPr id="3" name="TextBox 2">
            <a:extLst>
              <a:ext uri="{FF2B5EF4-FFF2-40B4-BE49-F238E27FC236}">
                <a16:creationId xmlns:a16="http://schemas.microsoft.com/office/drawing/2014/main" id="{122B4C47-8F32-4F0A-8A1E-3DBC4FC8E37D}"/>
              </a:ext>
            </a:extLst>
          </p:cNvPr>
          <p:cNvSpPr txBox="1"/>
          <p:nvPr/>
        </p:nvSpPr>
        <p:spPr>
          <a:xfrm>
            <a:off x="305346" y="1187549"/>
            <a:ext cx="9850692" cy="6016968"/>
          </a:xfrm>
          <a:prstGeom prst="rect">
            <a:avLst/>
          </a:prstGeom>
          <a:noFill/>
        </p:spPr>
        <p:txBody>
          <a:bodyPr wrap="square" lIns="0" tIns="0" rIns="0" bIns="0" rtlCol="0">
            <a:spAutoFit/>
          </a:bodyPr>
          <a:lstStyle/>
          <a:p>
            <a:pPr algn="just"/>
            <a:r>
              <a:rPr lang="en-GB" u="sng" dirty="0">
                <a:solidFill>
                  <a:srgbClr val="23232D"/>
                </a:solidFill>
                <a:latin typeface="Roboto"/>
              </a:rPr>
              <a:t>DATA SCIENTIST</a:t>
            </a:r>
          </a:p>
          <a:p>
            <a:pPr algn="just"/>
            <a:r>
              <a:rPr lang="en-GB" dirty="0">
                <a:solidFill>
                  <a:srgbClr val="23232D"/>
                </a:solidFill>
                <a:latin typeface="Roboto"/>
              </a:rPr>
              <a:t>Data scientists examine which questions need </a:t>
            </a:r>
          </a:p>
          <a:p>
            <a:pPr algn="just"/>
            <a:r>
              <a:rPr lang="en-GB" dirty="0">
                <a:solidFill>
                  <a:srgbClr val="23232D"/>
                </a:solidFill>
                <a:latin typeface="Roboto"/>
              </a:rPr>
              <a:t>answering and where to find the related data. </a:t>
            </a:r>
          </a:p>
          <a:p>
            <a:pPr algn="just"/>
            <a:r>
              <a:rPr lang="en-GB" dirty="0">
                <a:solidFill>
                  <a:srgbClr val="23232D"/>
                </a:solidFill>
                <a:latin typeface="Roboto"/>
              </a:rPr>
              <a:t>They have business acumen and analytical skills as</a:t>
            </a:r>
          </a:p>
          <a:p>
            <a:pPr algn="just"/>
            <a:r>
              <a:rPr lang="en-GB" dirty="0">
                <a:solidFill>
                  <a:srgbClr val="23232D"/>
                </a:solidFill>
                <a:latin typeface="Roboto"/>
              </a:rPr>
              <a:t> well as the ability to mine, clean, and present data. </a:t>
            </a:r>
          </a:p>
          <a:p>
            <a:pPr algn="just"/>
            <a:endParaRPr lang="en-GB" dirty="0">
              <a:solidFill>
                <a:srgbClr val="23232D"/>
              </a:solidFill>
              <a:latin typeface="Roboto"/>
            </a:endParaRPr>
          </a:p>
          <a:p>
            <a:pPr algn="just"/>
            <a:endParaRPr lang="en-GB" dirty="0">
              <a:solidFill>
                <a:srgbClr val="23232D"/>
              </a:solidFill>
              <a:latin typeface="Roboto"/>
            </a:endParaRPr>
          </a:p>
          <a:p>
            <a:pPr algn="just"/>
            <a:r>
              <a:rPr lang="en-GB" u="sng" dirty="0">
                <a:solidFill>
                  <a:srgbClr val="23232D"/>
                </a:solidFill>
                <a:latin typeface="Roboto"/>
              </a:rPr>
              <a:t>DATA ANALYST</a:t>
            </a:r>
          </a:p>
          <a:p>
            <a:pPr algn="just"/>
            <a:r>
              <a:rPr lang="en-GB" dirty="0">
                <a:solidFill>
                  <a:srgbClr val="23232D"/>
                </a:solidFill>
                <a:latin typeface="Roboto"/>
              </a:rPr>
              <a:t>Data analysts bridge the gap between data scientists and business analysts. They are provided with the questions that need answering from an organization and then organize and </a:t>
            </a:r>
            <a:r>
              <a:rPr lang="en-GB" dirty="0" err="1">
                <a:solidFill>
                  <a:srgbClr val="23232D"/>
                </a:solidFill>
                <a:latin typeface="Roboto"/>
              </a:rPr>
              <a:t>analyze</a:t>
            </a:r>
            <a:r>
              <a:rPr lang="en-GB" dirty="0">
                <a:solidFill>
                  <a:srgbClr val="23232D"/>
                </a:solidFill>
                <a:latin typeface="Roboto"/>
              </a:rPr>
              <a:t> data to find results that align with high-level business strategy.</a:t>
            </a:r>
          </a:p>
          <a:p>
            <a:pPr algn="just"/>
            <a:endParaRPr lang="en-GB" dirty="0">
              <a:solidFill>
                <a:srgbClr val="23232D"/>
              </a:solidFill>
              <a:latin typeface="Roboto"/>
            </a:endParaRPr>
          </a:p>
          <a:p>
            <a:pPr marL="285750" indent="-285750" algn="just">
              <a:buFont typeface="Arial" panose="020B0604020202020204" pitchFamily="34" charset="0"/>
              <a:buChar char="•"/>
            </a:pPr>
            <a:endParaRPr lang="en-GB" dirty="0">
              <a:solidFill>
                <a:srgbClr val="23232D"/>
              </a:solidFill>
              <a:latin typeface="Roboto"/>
            </a:endParaRPr>
          </a:p>
          <a:p>
            <a:pPr algn="just"/>
            <a:r>
              <a:rPr lang="en-GB" u="sng" dirty="0">
                <a:solidFill>
                  <a:srgbClr val="23232D"/>
                </a:solidFill>
                <a:latin typeface="Roboto"/>
              </a:rPr>
              <a:t>DATA ENGINEER</a:t>
            </a:r>
          </a:p>
          <a:p>
            <a:pPr algn="just"/>
            <a:r>
              <a:rPr lang="en-GB" dirty="0">
                <a:solidFill>
                  <a:srgbClr val="23232D"/>
                </a:solidFill>
                <a:latin typeface="Roboto"/>
              </a:rPr>
              <a:t>Data engineers manage exponential amounts of rapidly changing data. They focus on the development, deployment, management, and optimization of data pipelines and infrastructure to transform and transfer data to data scientists for querying.</a:t>
            </a:r>
          </a:p>
          <a:p>
            <a:pPr algn="just"/>
            <a:endParaRPr lang="en-GB" sz="1400" dirty="0">
              <a:solidFill>
                <a:schemeClr val="tx2"/>
              </a:solidFill>
            </a:endParaRPr>
          </a:p>
          <a:p>
            <a:pPr algn="just"/>
            <a:endParaRPr lang="en-GB" sz="1400" dirty="0">
              <a:solidFill>
                <a:schemeClr val="tx2"/>
              </a:solidFill>
            </a:endParaRPr>
          </a:p>
          <a:p>
            <a:pPr algn="just"/>
            <a:endParaRPr lang="en-GB" sz="1400" dirty="0" err="1">
              <a:solidFill>
                <a:schemeClr val="tx2"/>
              </a:solidFill>
            </a:endParaRPr>
          </a:p>
        </p:txBody>
      </p:sp>
      <p:graphicFrame>
        <p:nvGraphicFramePr>
          <p:cNvPr id="4" name="Diagram 3">
            <a:extLst>
              <a:ext uri="{FF2B5EF4-FFF2-40B4-BE49-F238E27FC236}">
                <a16:creationId xmlns:a16="http://schemas.microsoft.com/office/drawing/2014/main" id="{EECC56EC-9126-4FAB-9640-18810C1814E9}"/>
              </a:ext>
            </a:extLst>
          </p:cNvPr>
          <p:cNvGraphicFramePr/>
          <p:nvPr>
            <p:extLst>
              <p:ext uri="{D42A27DB-BD31-4B8C-83A1-F6EECF244321}">
                <p14:modId xmlns:p14="http://schemas.microsoft.com/office/powerpoint/2010/main" val="3403410327"/>
              </p:ext>
            </p:extLst>
          </p:nvPr>
        </p:nvGraphicFramePr>
        <p:xfrm>
          <a:off x="6498035" y="385823"/>
          <a:ext cx="4193778" cy="3249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570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CE9B-A2CD-4A1D-B70F-363B10CDF7B6}"/>
              </a:ext>
            </a:extLst>
          </p:cNvPr>
          <p:cNvSpPr>
            <a:spLocks noGrp="1"/>
          </p:cNvSpPr>
          <p:nvPr>
            <p:ph type="title"/>
          </p:nvPr>
        </p:nvSpPr>
        <p:spPr>
          <a:xfrm>
            <a:off x="181603" y="310687"/>
            <a:ext cx="9651367" cy="567477"/>
          </a:xfrm>
        </p:spPr>
        <p:txBody>
          <a:bodyPr>
            <a:normAutofit fontScale="90000"/>
          </a:bodyPr>
          <a:lstStyle/>
          <a:p>
            <a:r>
              <a:rPr lang="en-GB" dirty="0"/>
              <a:t>UK’s shortage of data talent</a:t>
            </a:r>
            <a:br>
              <a:rPr lang="en-GB" dirty="0"/>
            </a:br>
            <a:endParaRPr lang="en-GB" dirty="0"/>
          </a:p>
        </p:txBody>
      </p:sp>
      <p:pic>
        <p:nvPicPr>
          <p:cNvPr id="3" name="Picture 2">
            <a:extLst>
              <a:ext uri="{FF2B5EF4-FFF2-40B4-BE49-F238E27FC236}">
                <a16:creationId xmlns:a16="http://schemas.microsoft.com/office/drawing/2014/main" id="{439E3984-B267-4C69-8653-A5FA07D17FFF}"/>
              </a:ext>
            </a:extLst>
          </p:cNvPr>
          <p:cNvPicPr>
            <a:picLocks noChangeAspect="1"/>
          </p:cNvPicPr>
          <p:nvPr/>
        </p:nvPicPr>
        <p:blipFill>
          <a:blip r:embed="rId3"/>
          <a:stretch>
            <a:fillRect/>
          </a:stretch>
        </p:blipFill>
        <p:spPr>
          <a:xfrm>
            <a:off x="161331" y="1017389"/>
            <a:ext cx="4248472" cy="5947860"/>
          </a:xfrm>
          <a:prstGeom prst="rect">
            <a:avLst/>
          </a:prstGeom>
        </p:spPr>
      </p:pic>
      <p:pic>
        <p:nvPicPr>
          <p:cNvPr id="4" name="Picture 3">
            <a:extLst>
              <a:ext uri="{FF2B5EF4-FFF2-40B4-BE49-F238E27FC236}">
                <a16:creationId xmlns:a16="http://schemas.microsoft.com/office/drawing/2014/main" id="{A786CC45-3CBF-4D96-8803-352D8120732F}"/>
              </a:ext>
            </a:extLst>
          </p:cNvPr>
          <p:cNvPicPr>
            <a:picLocks noChangeAspect="1"/>
          </p:cNvPicPr>
          <p:nvPr/>
        </p:nvPicPr>
        <p:blipFill>
          <a:blip r:embed="rId4"/>
          <a:stretch>
            <a:fillRect/>
          </a:stretch>
        </p:blipFill>
        <p:spPr>
          <a:xfrm>
            <a:off x="4735680" y="1053965"/>
            <a:ext cx="5420358" cy="5911284"/>
          </a:xfrm>
          <a:prstGeom prst="rect">
            <a:avLst/>
          </a:prstGeom>
        </p:spPr>
      </p:pic>
    </p:spTree>
    <p:extLst>
      <p:ext uri="{BB962C8B-B14F-4D97-AF65-F5344CB8AC3E}">
        <p14:creationId xmlns:p14="http://schemas.microsoft.com/office/powerpoint/2010/main" val="196704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CONTENTS</a:t>
            </a:r>
          </a:p>
        </p:txBody>
      </p:sp>
      <p:sp>
        <p:nvSpPr>
          <p:cNvPr id="9" name="Rectangle 8"/>
          <p:cNvSpPr/>
          <p:nvPr/>
        </p:nvSpPr>
        <p:spPr>
          <a:xfrm>
            <a:off x="504666" y="1265237"/>
            <a:ext cx="5777343" cy="5147050"/>
          </a:xfrm>
          <a:prstGeom prst="rect">
            <a:avLst/>
          </a:prstGeom>
        </p:spPr>
        <p:txBody>
          <a:bodyPr wrap="square">
            <a:spAutoFit/>
          </a:bodyPr>
          <a:lstStyle/>
          <a:p>
            <a:r>
              <a:rPr lang="en-GB" dirty="0">
                <a:latin typeface="Calibri" panose="020F0502020204030204" pitchFamily="34" charset="0"/>
              </a:rPr>
              <a:t>01 | Introduction to Data Science Module</a:t>
            </a:r>
          </a:p>
          <a:p>
            <a:endParaRPr lang="en-GB" dirty="0">
              <a:latin typeface="Calibri" panose="020F0502020204030204" pitchFamily="34" charset="0"/>
            </a:endParaRPr>
          </a:p>
          <a:p>
            <a:r>
              <a:rPr lang="en-GB" dirty="0">
                <a:latin typeface="Calibri" panose="020F0502020204030204" pitchFamily="34" charset="0"/>
              </a:rPr>
              <a:t>02 | Data Experts and Roles</a:t>
            </a:r>
          </a:p>
          <a:p>
            <a:endParaRPr lang="en-GB" dirty="0">
              <a:latin typeface="Calibri" panose="020F0502020204030204" pitchFamily="34" charset="0"/>
            </a:endParaRPr>
          </a:p>
          <a:p>
            <a:r>
              <a:rPr lang="en-GB" dirty="0">
                <a:latin typeface="Calibri" panose="020F0502020204030204" pitchFamily="34" charset="0"/>
              </a:rPr>
              <a:t>03 | Introduction to Big Data</a:t>
            </a:r>
          </a:p>
          <a:p>
            <a:endParaRPr lang="en-GB" dirty="0">
              <a:latin typeface="Calibri" panose="020F0502020204030204" pitchFamily="34" charset="0"/>
            </a:endParaRPr>
          </a:p>
          <a:p>
            <a:r>
              <a:rPr lang="en-GB" dirty="0">
                <a:latin typeface="Calibri" panose="020F0502020204030204" pitchFamily="34" charset="0"/>
              </a:rPr>
              <a:t>04 | 5 V’s of Big Data</a:t>
            </a:r>
          </a:p>
          <a:p>
            <a:endParaRPr lang="en-GB" dirty="0">
              <a:latin typeface="Calibri" panose="020F0502020204030204" pitchFamily="34" charset="0"/>
            </a:endParaRPr>
          </a:p>
          <a:p>
            <a:r>
              <a:rPr lang="en-GB" dirty="0">
                <a:latin typeface="Calibri" panose="020F0502020204030204" pitchFamily="34" charset="0"/>
              </a:rPr>
              <a:t>05 | Data Structures</a:t>
            </a:r>
          </a:p>
          <a:p>
            <a:endParaRPr lang="en-GB" dirty="0">
              <a:latin typeface="Calibri" panose="020F0502020204030204" pitchFamily="34" charset="0"/>
            </a:endParaRPr>
          </a:p>
          <a:p>
            <a:r>
              <a:rPr lang="en-GB" dirty="0">
                <a:latin typeface="Calibri" panose="020F0502020204030204" pitchFamily="34" charset="0"/>
              </a:rPr>
              <a:t>06 | Group Activity</a:t>
            </a:r>
          </a:p>
          <a:p>
            <a:pPr marL="457200" indent="-457200">
              <a:buAutoNum type="arabicPlain" startAt="5"/>
            </a:pPr>
            <a:endParaRPr lang="en-GB" dirty="0">
              <a:latin typeface="Calibri" panose="020F0502020204030204" pitchFamily="34" charset="0"/>
            </a:endParaRPr>
          </a:p>
          <a:p>
            <a:r>
              <a:rPr lang="en-GB" dirty="0">
                <a:latin typeface="Calibri" panose="020F0502020204030204" pitchFamily="34" charset="0"/>
              </a:rPr>
              <a:t>07 | Use Cases</a:t>
            </a:r>
          </a:p>
          <a:p>
            <a:endParaRPr lang="en-GB" dirty="0">
              <a:latin typeface="Calibri" panose="020F0502020204030204" pitchFamily="34" charset="0"/>
            </a:endParaRPr>
          </a:p>
          <a:p>
            <a:r>
              <a:rPr lang="en-GB" dirty="0">
                <a:latin typeface="Calibri" panose="020F0502020204030204" pitchFamily="34" charset="0"/>
              </a:rPr>
              <a:t>08 | Assessment Brief Discussion</a:t>
            </a:r>
          </a:p>
          <a:p>
            <a:endParaRPr lang="en-GB" dirty="0">
              <a:latin typeface="Calibri" panose="020F0502020204030204" pitchFamily="34" charset="0"/>
            </a:endParaRPr>
          </a:p>
        </p:txBody>
      </p:sp>
    </p:spTree>
    <p:extLst>
      <p:ext uri="{BB962C8B-B14F-4D97-AF65-F5344CB8AC3E}">
        <p14:creationId xmlns:p14="http://schemas.microsoft.com/office/powerpoint/2010/main" val="337884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933" y="179437"/>
            <a:ext cx="8685889" cy="570676"/>
          </a:xfrm>
          <a:prstGeom prst="rect">
            <a:avLst/>
          </a:prstGeom>
        </p:spPr>
        <p:txBody>
          <a:bodyPr vert="horz" wrap="square" lIns="0" tIns="16517" rIns="0" bIns="0" rtlCol="0" anchor="t">
            <a:spAutoFit/>
          </a:bodyPr>
          <a:lstStyle/>
          <a:p>
            <a:pPr marL="12705"/>
            <a:r>
              <a:rPr sz="3600" dirty="0"/>
              <a:t>Data Science</a:t>
            </a:r>
            <a:r>
              <a:rPr lang="en-GB" sz="3600" dirty="0"/>
              <a:t> PROCESS</a:t>
            </a:r>
            <a:endParaRPr sz="3600" dirty="0"/>
          </a:p>
        </p:txBody>
      </p:sp>
      <p:sp>
        <p:nvSpPr>
          <p:cNvPr id="4" name="object 4"/>
          <p:cNvSpPr/>
          <p:nvPr/>
        </p:nvSpPr>
        <p:spPr>
          <a:xfrm>
            <a:off x="593378" y="4283893"/>
            <a:ext cx="916515" cy="916875"/>
          </a:xfrm>
          <a:prstGeom prst="rect">
            <a:avLst/>
          </a:prstGeom>
          <a:blipFill>
            <a:blip r:embed="rId3" cstate="print"/>
            <a:stretch>
              <a:fillRect/>
            </a:stretch>
          </a:blipFill>
        </p:spPr>
        <p:txBody>
          <a:bodyPr wrap="square" lIns="0" tIns="0" rIns="0" bIns="0" rtlCol="0"/>
          <a:lstStyle/>
          <a:p>
            <a:endParaRPr sz="2054"/>
          </a:p>
        </p:txBody>
      </p:sp>
      <p:sp>
        <p:nvSpPr>
          <p:cNvPr id="5" name="object 5"/>
          <p:cNvSpPr/>
          <p:nvPr/>
        </p:nvSpPr>
        <p:spPr>
          <a:xfrm>
            <a:off x="8652457" y="4311273"/>
            <a:ext cx="1499797" cy="1214055"/>
          </a:xfrm>
          <a:prstGeom prst="rect">
            <a:avLst/>
          </a:prstGeom>
          <a:blipFill>
            <a:blip r:embed="rId4" cstate="print"/>
            <a:stretch>
              <a:fillRect/>
            </a:stretch>
          </a:blipFill>
        </p:spPr>
        <p:txBody>
          <a:bodyPr wrap="square" lIns="0" tIns="0" rIns="0" bIns="0" rtlCol="0"/>
          <a:lstStyle/>
          <a:p>
            <a:endParaRPr sz="2054"/>
          </a:p>
        </p:txBody>
      </p:sp>
      <p:grpSp>
        <p:nvGrpSpPr>
          <p:cNvPr id="6" name="object 6"/>
          <p:cNvGrpSpPr/>
          <p:nvPr/>
        </p:nvGrpSpPr>
        <p:grpSpPr>
          <a:xfrm>
            <a:off x="1501236" y="3810033"/>
            <a:ext cx="633361" cy="399583"/>
            <a:chOff x="1423714" y="4605928"/>
            <a:chExt cx="633095" cy="399415"/>
          </a:xfrm>
        </p:grpSpPr>
        <p:sp>
          <p:nvSpPr>
            <p:cNvPr id="7" name="object 7"/>
            <p:cNvSpPr/>
            <p:nvPr/>
          </p:nvSpPr>
          <p:spPr>
            <a:xfrm>
              <a:off x="1428477" y="4633590"/>
              <a:ext cx="586740" cy="367030"/>
            </a:xfrm>
            <a:custGeom>
              <a:avLst/>
              <a:gdLst/>
              <a:ahLst/>
              <a:cxnLst/>
              <a:rect l="l" t="t" r="r" b="b"/>
              <a:pathLst>
                <a:path w="586739" h="367029">
                  <a:moveTo>
                    <a:pt x="0" y="366449"/>
                  </a:moveTo>
                  <a:lnTo>
                    <a:pt x="586568" y="0"/>
                  </a:lnTo>
                </a:path>
              </a:pathLst>
            </a:custGeom>
            <a:ln w="9524">
              <a:solidFill>
                <a:srgbClr val="000000"/>
              </a:solidFill>
            </a:ln>
          </p:spPr>
          <p:txBody>
            <a:bodyPr wrap="square" lIns="0" tIns="0" rIns="0" bIns="0" rtlCol="0"/>
            <a:lstStyle/>
            <a:p>
              <a:endParaRPr sz="2054"/>
            </a:p>
          </p:txBody>
        </p:sp>
        <p:sp>
          <p:nvSpPr>
            <p:cNvPr id="8" name="object 8"/>
            <p:cNvSpPr/>
            <p:nvPr/>
          </p:nvSpPr>
          <p:spPr>
            <a:xfrm>
              <a:off x="2006710" y="4610690"/>
              <a:ext cx="45085" cy="36830"/>
            </a:xfrm>
            <a:custGeom>
              <a:avLst/>
              <a:gdLst/>
              <a:ahLst/>
              <a:cxnLst/>
              <a:rect l="l" t="t" r="r" b="b"/>
              <a:pathLst>
                <a:path w="45085" h="36829">
                  <a:moveTo>
                    <a:pt x="16669" y="36249"/>
                  </a:moveTo>
                  <a:lnTo>
                    <a:pt x="0" y="9549"/>
                  </a:lnTo>
                  <a:lnTo>
                    <a:pt x="44994" y="0"/>
                  </a:lnTo>
                  <a:lnTo>
                    <a:pt x="16669" y="36249"/>
                  </a:lnTo>
                  <a:close/>
                </a:path>
              </a:pathLst>
            </a:custGeom>
            <a:solidFill>
              <a:srgbClr val="000000"/>
            </a:solidFill>
          </p:spPr>
          <p:txBody>
            <a:bodyPr wrap="square" lIns="0" tIns="0" rIns="0" bIns="0" rtlCol="0"/>
            <a:lstStyle/>
            <a:p>
              <a:endParaRPr sz="2054"/>
            </a:p>
          </p:txBody>
        </p:sp>
        <p:sp>
          <p:nvSpPr>
            <p:cNvPr id="9" name="object 9"/>
            <p:cNvSpPr/>
            <p:nvPr/>
          </p:nvSpPr>
          <p:spPr>
            <a:xfrm>
              <a:off x="2006710" y="4610690"/>
              <a:ext cx="45085" cy="36830"/>
            </a:xfrm>
            <a:custGeom>
              <a:avLst/>
              <a:gdLst/>
              <a:ahLst/>
              <a:cxnLst/>
              <a:rect l="l" t="t" r="r" b="b"/>
              <a:pathLst>
                <a:path w="45085" h="36829">
                  <a:moveTo>
                    <a:pt x="16669" y="36249"/>
                  </a:moveTo>
                  <a:lnTo>
                    <a:pt x="44994" y="0"/>
                  </a:lnTo>
                  <a:lnTo>
                    <a:pt x="0" y="9549"/>
                  </a:lnTo>
                  <a:lnTo>
                    <a:pt x="16669" y="36249"/>
                  </a:lnTo>
                  <a:close/>
                </a:path>
              </a:pathLst>
            </a:custGeom>
            <a:ln w="9524">
              <a:solidFill>
                <a:srgbClr val="000000"/>
              </a:solidFill>
            </a:ln>
          </p:spPr>
          <p:txBody>
            <a:bodyPr wrap="square" lIns="0" tIns="0" rIns="0" bIns="0" rtlCol="0"/>
            <a:lstStyle/>
            <a:p>
              <a:endParaRPr sz="2054"/>
            </a:p>
          </p:txBody>
        </p:sp>
      </p:grpSp>
      <p:grpSp>
        <p:nvGrpSpPr>
          <p:cNvPr id="10" name="object 10"/>
          <p:cNvGrpSpPr/>
          <p:nvPr/>
        </p:nvGrpSpPr>
        <p:grpSpPr>
          <a:xfrm>
            <a:off x="2295368" y="3167339"/>
            <a:ext cx="645431" cy="724204"/>
            <a:chOff x="2217513" y="3963504"/>
            <a:chExt cx="645160" cy="723900"/>
          </a:xfrm>
        </p:grpSpPr>
        <p:sp>
          <p:nvSpPr>
            <p:cNvPr id="11" name="object 11"/>
            <p:cNvSpPr/>
            <p:nvPr/>
          </p:nvSpPr>
          <p:spPr>
            <a:xfrm>
              <a:off x="2222275" y="3968267"/>
              <a:ext cx="635635" cy="714375"/>
            </a:xfrm>
            <a:custGeom>
              <a:avLst/>
              <a:gdLst/>
              <a:ahLst/>
              <a:cxnLst/>
              <a:rect l="l" t="t" r="r" b="b"/>
              <a:pathLst>
                <a:path w="635635" h="714375">
                  <a:moveTo>
                    <a:pt x="317519" y="714248"/>
                  </a:moveTo>
                  <a:lnTo>
                    <a:pt x="253528" y="711829"/>
                  </a:lnTo>
                  <a:lnTo>
                    <a:pt x="193927" y="704893"/>
                  </a:lnTo>
                  <a:lnTo>
                    <a:pt x="139991" y="693916"/>
                  </a:lnTo>
                  <a:lnTo>
                    <a:pt x="92999" y="679379"/>
                  </a:lnTo>
                  <a:lnTo>
                    <a:pt x="54227" y="661760"/>
                  </a:lnTo>
                  <a:lnTo>
                    <a:pt x="6450" y="619191"/>
                  </a:lnTo>
                  <a:lnTo>
                    <a:pt x="0" y="595198"/>
                  </a:lnTo>
                  <a:lnTo>
                    <a:pt x="0" y="119049"/>
                  </a:lnTo>
                  <a:lnTo>
                    <a:pt x="24952" y="72710"/>
                  </a:lnTo>
                  <a:lnTo>
                    <a:pt x="92999" y="34868"/>
                  </a:lnTo>
                  <a:lnTo>
                    <a:pt x="139991" y="20331"/>
                  </a:lnTo>
                  <a:lnTo>
                    <a:pt x="193927" y="9355"/>
                  </a:lnTo>
                  <a:lnTo>
                    <a:pt x="253528" y="2418"/>
                  </a:lnTo>
                  <a:lnTo>
                    <a:pt x="317519" y="0"/>
                  </a:lnTo>
                  <a:lnTo>
                    <a:pt x="381507" y="2418"/>
                  </a:lnTo>
                  <a:lnTo>
                    <a:pt x="441108" y="9355"/>
                  </a:lnTo>
                  <a:lnTo>
                    <a:pt x="495044" y="20331"/>
                  </a:lnTo>
                  <a:lnTo>
                    <a:pt x="542037" y="34868"/>
                  </a:lnTo>
                  <a:lnTo>
                    <a:pt x="580811" y="52487"/>
                  </a:lnTo>
                  <a:lnTo>
                    <a:pt x="628592" y="95056"/>
                  </a:lnTo>
                  <a:lnTo>
                    <a:pt x="635043" y="119049"/>
                  </a:lnTo>
                  <a:lnTo>
                    <a:pt x="635043" y="595198"/>
                  </a:lnTo>
                  <a:lnTo>
                    <a:pt x="610089" y="641538"/>
                  </a:lnTo>
                  <a:lnTo>
                    <a:pt x="542037" y="679379"/>
                  </a:lnTo>
                  <a:lnTo>
                    <a:pt x="495044" y="693916"/>
                  </a:lnTo>
                  <a:lnTo>
                    <a:pt x="441108" y="704893"/>
                  </a:lnTo>
                  <a:lnTo>
                    <a:pt x="381507" y="711829"/>
                  </a:lnTo>
                  <a:lnTo>
                    <a:pt x="317519" y="714248"/>
                  </a:lnTo>
                  <a:close/>
                </a:path>
              </a:pathLst>
            </a:custGeom>
            <a:solidFill>
              <a:srgbClr val="CFE6F4"/>
            </a:solidFill>
          </p:spPr>
          <p:txBody>
            <a:bodyPr wrap="square" lIns="0" tIns="0" rIns="0" bIns="0" rtlCol="0"/>
            <a:lstStyle/>
            <a:p>
              <a:endParaRPr sz="2054"/>
            </a:p>
          </p:txBody>
        </p:sp>
        <p:sp>
          <p:nvSpPr>
            <p:cNvPr id="12" name="object 12"/>
            <p:cNvSpPr/>
            <p:nvPr/>
          </p:nvSpPr>
          <p:spPr>
            <a:xfrm>
              <a:off x="2222275" y="3968267"/>
              <a:ext cx="635635" cy="714375"/>
            </a:xfrm>
            <a:custGeom>
              <a:avLst/>
              <a:gdLst/>
              <a:ahLst/>
              <a:cxnLst/>
              <a:rect l="l" t="t" r="r" b="b"/>
              <a:pathLst>
                <a:path w="635635" h="714375">
                  <a:moveTo>
                    <a:pt x="635043" y="119049"/>
                  </a:moveTo>
                  <a:lnTo>
                    <a:pt x="628592" y="143041"/>
                  </a:lnTo>
                  <a:lnTo>
                    <a:pt x="610089" y="165385"/>
                  </a:lnTo>
                  <a:lnTo>
                    <a:pt x="542037" y="203218"/>
                  </a:lnTo>
                  <a:lnTo>
                    <a:pt x="495044" y="217750"/>
                  </a:lnTo>
                  <a:lnTo>
                    <a:pt x="441108" y="228722"/>
                  </a:lnTo>
                  <a:lnTo>
                    <a:pt x="381507" y="235656"/>
                  </a:lnTo>
                  <a:lnTo>
                    <a:pt x="317519" y="238074"/>
                  </a:lnTo>
                  <a:lnTo>
                    <a:pt x="253528" y="235656"/>
                  </a:lnTo>
                  <a:lnTo>
                    <a:pt x="193927" y="228722"/>
                  </a:lnTo>
                  <a:lnTo>
                    <a:pt x="139991" y="217750"/>
                  </a:lnTo>
                  <a:lnTo>
                    <a:pt x="92999" y="203218"/>
                  </a:lnTo>
                  <a:lnTo>
                    <a:pt x="54227" y="185603"/>
                  </a:lnTo>
                  <a:lnTo>
                    <a:pt x="6450" y="143041"/>
                  </a:lnTo>
                  <a:lnTo>
                    <a:pt x="0" y="119049"/>
                  </a:lnTo>
                </a:path>
                <a:path w="635635" h="714375">
                  <a:moveTo>
                    <a:pt x="0" y="119049"/>
                  </a:moveTo>
                  <a:lnTo>
                    <a:pt x="6450" y="95056"/>
                  </a:lnTo>
                  <a:lnTo>
                    <a:pt x="24952" y="72710"/>
                  </a:lnTo>
                  <a:lnTo>
                    <a:pt x="92999" y="34868"/>
                  </a:lnTo>
                  <a:lnTo>
                    <a:pt x="139991" y="20331"/>
                  </a:lnTo>
                  <a:lnTo>
                    <a:pt x="193927" y="9355"/>
                  </a:lnTo>
                  <a:lnTo>
                    <a:pt x="253528" y="2418"/>
                  </a:lnTo>
                  <a:lnTo>
                    <a:pt x="317519" y="0"/>
                  </a:lnTo>
                  <a:lnTo>
                    <a:pt x="381507" y="2418"/>
                  </a:lnTo>
                  <a:lnTo>
                    <a:pt x="441108" y="9355"/>
                  </a:lnTo>
                  <a:lnTo>
                    <a:pt x="495044" y="20331"/>
                  </a:lnTo>
                  <a:lnTo>
                    <a:pt x="542037" y="34868"/>
                  </a:lnTo>
                  <a:lnTo>
                    <a:pt x="580811" y="52487"/>
                  </a:lnTo>
                  <a:lnTo>
                    <a:pt x="628592" y="95056"/>
                  </a:lnTo>
                  <a:lnTo>
                    <a:pt x="635043" y="119049"/>
                  </a:lnTo>
                  <a:lnTo>
                    <a:pt x="635043" y="595198"/>
                  </a:lnTo>
                  <a:lnTo>
                    <a:pt x="610089" y="641538"/>
                  </a:lnTo>
                  <a:lnTo>
                    <a:pt x="542037" y="679379"/>
                  </a:lnTo>
                  <a:lnTo>
                    <a:pt x="495044" y="693916"/>
                  </a:lnTo>
                  <a:lnTo>
                    <a:pt x="441108" y="704893"/>
                  </a:lnTo>
                  <a:lnTo>
                    <a:pt x="381507" y="711829"/>
                  </a:lnTo>
                  <a:lnTo>
                    <a:pt x="317519" y="714248"/>
                  </a:lnTo>
                  <a:lnTo>
                    <a:pt x="253528" y="711829"/>
                  </a:lnTo>
                  <a:lnTo>
                    <a:pt x="193927" y="704893"/>
                  </a:lnTo>
                  <a:lnTo>
                    <a:pt x="139991" y="693916"/>
                  </a:lnTo>
                  <a:lnTo>
                    <a:pt x="92999" y="679379"/>
                  </a:lnTo>
                  <a:lnTo>
                    <a:pt x="54227" y="661760"/>
                  </a:lnTo>
                  <a:lnTo>
                    <a:pt x="6450" y="619191"/>
                  </a:lnTo>
                  <a:lnTo>
                    <a:pt x="0" y="595198"/>
                  </a:lnTo>
                  <a:lnTo>
                    <a:pt x="0" y="119049"/>
                  </a:lnTo>
                  <a:close/>
                </a:path>
              </a:pathLst>
            </a:custGeom>
            <a:ln w="9524">
              <a:solidFill>
                <a:srgbClr val="808080"/>
              </a:solidFill>
            </a:ln>
          </p:spPr>
          <p:txBody>
            <a:bodyPr wrap="square" lIns="0" tIns="0" rIns="0" bIns="0" rtlCol="0"/>
            <a:lstStyle/>
            <a:p>
              <a:endParaRPr sz="2054"/>
            </a:p>
          </p:txBody>
        </p:sp>
      </p:grpSp>
      <p:sp>
        <p:nvSpPr>
          <p:cNvPr id="13" name="object 13"/>
          <p:cNvSpPr txBox="1"/>
          <p:nvPr/>
        </p:nvSpPr>
        <p:spPr>
          <a:xfrm>
            <a:off x="2012918" y="4057418"/>
            <a:ext cx="736274" cy="429439"/>
          </a:xfrm>
          <a:prstGeom prst="rect">
            <a:avLst/>
          </a:prstGeom>
        </p:spPr>
        <p:txBody>
          <a:bodyPr vert="horz" wrap="square" lIns="0" tIns="12705" rIns="0" bIns="0" rtlCol="0">
            <a:spAutoFit/>
          </a:bodyPr>
          <a:lstStyle/>
          <a:p>
            <a:pPr marL="12705">
              <a:spcBef>
                <a:spcPts val="100"/>
              </a:spcBef>
            </a:pPr>
            <a:r>
              <a:rPr sz="2651" spc="-5" dirty="0">
                <a:latin typeface="Arial"/>
                <a:cs typeface="Arial"/>
              </a:rPr>
              <a:t>Data</a:t>
            </a:r>
            <a:endParaRPr sz="2651">
              <a:latin typeface="Arial"/>
              <a:cs typeface="Arial"/>
            </a:endParaRPr>
          </a:p>
        </p:txBody>
      </p:sp>
      <p:sp>
        <p:nvSpPr>
          <p:cNvPr id="14" name="object 14"/>
          <p:cNvSpPr txBox="1"/>
          <p:nvPr/>
        </p:nvSpPr>
        <p:spPr>
          <a:xfrm>
            <a:off x="1666742" y="4457636"/>
            <a:ext cx="1429350" cy="429439"/>
          </a:xfrm>
          <a:prstGeom prst="rect">
            <a:avLst/>
          </a:prstGeom>
        </p:spPr>
        <p:txBody>
          <a:bodyPr vert="horz" wrap="square" lIns="0" tIns="12705" rIns="0" bIns="0" rtlCol="0">
            <a:spAutoFit/>
          </a:bodyPr>
          <a:lstStyle/>
          <a:p>
            <a:pPr marL="12705">
              <a:spcBef>
                <a:spcPts val="100"/>
              </a:spcBef>
            </a:pPr>
            <a:r>
              <a:rPr sz="2651" dirty="0">
                <a:latin typeface="Arial"/>
                <a:cs typeface="Arial"/>
              </a:rPr>
              <a:t>collection</a:t>
            </a:r>
            <a:endParaRPr sz="2651">
              <a:latin typeface="Arial"/>
              <a:cs typeface="Arial"/>
            </a:endParaRPr>
          </a:p>
        </p:txBody>
      </p:sp>
      <p:grpSp>
        <p:nvGrpSpPr>
          <p:cNvPr id="15" name="object 15"/>
          <p:cNvGrpSpPr/>
          <p:nvPr/>
        </p:nvGrpSpPr>
        <p:grpSpPr>
          <a:xfrm>
            <a:off x="3168729" y="2697467"/>
            <a:ext cx="1029767" cy="559035"/>
            <a:chOff x="3090506" y="3493830"/>
            <a:chExt cx="1029335" cy="558800"/>
          </a:xfrm>
        </p:grpSpPr>
        <p:sp>
          <p:nvSpPr>
            <p:cNvPr id="16" name="object 16"/>
            <p:cNvSpPr/>
            <p:nvPr/>
          </p:nvSpPr>
          <p:spPr>
            <a:xfrm>
              <a:off x="3095268" y="3519092"/>
              <a:ext cx="981710" cy="528955"/>
            </a:xfrm>
            <a:custGeom>
              <a:avLst/>
              <a:gdLst/>
              <a:ahLst/>
              <a:cxnLst/>
              <a:rect l="l" t="t" r="r" b="b"/>
              <a:pathLst>
                <a:path w="981710" h="528954">
                  <a:moveTo>
                    <a:pt x="0" y="528373"/>
                  </a:moveTo>
                  <a:lnTo>
                    <a:pt x="981448" y="0"/>
                  </a:lnTo>
                </a:path>
              </a:pathLst>
            </a:custGeom>
            <a:ln w="9524">
              <a:solidFill>
                <a:srgbClr val="000000"/>
              </a:solidFill>
            </a:ln>
          </p:spPr>
          <p:txBody>
            <a:bodyPr wrap="square" lIns="0" tIns="0" rIns="0" bIns="0" rtlCol="0"/>
            <a:lstStyle/>
            <a:p>
              <a:endParaRPr sz="2054"/>
            </a:p>
          </p:txBody>
        </p:sp>
        <p:sp>
          <p:nvSpPr>
            <p:cNvPr id="17" name="object 17"/>
            <p:cNvSpPr/>
            <p:nvPr/>
          </p:nvSpPr>
          <p:spPr>
            <a:xfrm>
              <a:off x="4069241" y="3498593"/>
              <a:ext cx="45720" cy="34925"/>
            </a:xfrm>
            <a:custGeom>
              <a:avLst/>
              <a:gdLst/>
              <a:ahLst/>
              <a:cxnLst/>
              <a:rect l="l" t="t" r="r" b="b"/>
              <a:pathLst>
                <a:path w="45720" h="34925">
                  <a:moveTo>
                    <a:pt x="14924" y="34349"/>
                  </a:moveTo>
                  <a:lnTo>
                    <a:pt x="0" y="6649"/>
                  </a:lnTo>
                  <a:lnTo>
                    <a:pt x="45524" y="0"/>
                  </a:lnTo>
                  <a:lnTo>
                    <a:pt x="14924" y="34349"/>
                  </a:lnTo>
                  <a:close/>
                </a:path>
              </a:pathLst>
            </a:custGeom>
            <a:solidFill>
              <a:srgbClr val="000000"/>
            </a:solidFill>
          </p:spPr>
          <p:txBody>
            <a:bodyPr wrap="square" lIns="0" tIns="0" rIns="0" bIns="0" rtlCol="0"/>
            <a:lstStyle/>
            <a:p>
              <a:endParaRPr sz="2054"/>
            </a:p>
          </p:txBody>
        </p:sp>
        <p:sp>
          <p:nvSpPr>
            <p:cNvPr id="18" name="object 18"/>
            <p:cNvSpPr/>
            <p:nvPr/>
          </p:nvSpPr>
          <p:spPr>
            <a:xfrm>
              <a:off x="4069241" y="3498593"/>
              <a:ext cx="45720" cy="34925"/>
            </a:xfrm>
            <a:custGeom>
              <a:avLst/>
              <a:gdLst/>
              <a:ahLst/>
              <a:cxnLst/>
              <a:rect l="l" t="t" r="r" b="b"/>
              <a:pathLst>
                <a:path w="45720" h="34925">
                  <a:moveTo>
                    <a:pt x="14924" y="34349"/>
                  </a:moveTo>
                  <a:lnTo>
                    <a:pt x="45524" y="0"/>
                  </a:lnTo>
                  <a:lnTo>
                    <a:pt x="0" y="6649"/>
                  </a:lnTo>
                  <a:lnTo>
                    <a:pt x="14924" y="34349"/>
                  </a:lnTo>
                  <a:close/>
                </a:path>
              </a:pathLst>
            </a:custGeom>
            <a:ln w="9524">
              <a:solidFill>
                <a:srgbClr val="000000"/>
              </a:solidFill>
            </a:ln>
          </p:spPr>
          <p:txBody>
            <a:bodyPr wrap="square" lIns="0" tIns="0" rIns="0" bIns="0" rtlCol="0"/>
            <a:lstStyle/>
            <a:p>
              <a:endParaRPr sz="2054"/>
            </a:p>
          </p:txBody>
        </p:sp>
      </p:grpSp>
      <p:sp>
        <p:nvSpPr>
          <p:cNvPr id="19" name="object 19"/>
          <p:cNvSpPr txBox="1"/>
          <p:nvPr/>
        </p:nvSpPr>
        <p:spPr>
          <a:xfrm>
            <a:off x="3053604" y="2945996"/>
            <a:ext cx="2139579" cy="1229877"/>
          </a:xfrm>
          <a:prstGeom prst="rect">
            <a:avLst/>
          </a:prstGeom>
        </p:spPr>
        <p:txBody>
          <a:bodyPr vert="horz" wrap="square" lIns="0" tIns="29221" rIns="0" bIns="0" rtlCol="0">
            <a:spAutoFit/>
          </a:bodyPr>
          <a:lstStyle/>
          <a:p>
            <a:pPr marL="12705" marR="5082" algn="ctr">
              <a:lnSpc>
                <a:spcPts val="3151"/>
              </a:lnSpc>
              <a:spcBef>
                <a:spcPts val="229"/>
              </a:spcBef>
            </a:pPr>
            <a:r>
              <a:rPr sz="2651" spc="-5" dirty="0">
                <a:latin typeface="Arial"/>
                <a:cs typeface="Arial"/>
              </a:rPr>
              <a:t>Data  </a:t>
            </a:r>
            <a:r>
              <a:rPr sz="2651" dirty="0">
                <a:latin typeface="Arial"/>
                <a:cs typeface="Arial"/>
              </a:rPr>
              <a:t>cleaning/  </a:t>
            </a:r>
            <a:r>
              <a:rPr sz="2651" spc="-5" dirty="0">
                <a:latin typeface="Arial"/>
                <a:cs typeface="Arial"/>
              </a:rPr>
              <a:t>preprocessing</a:t>
            </a:r>
            <a:endParaRPr sz="2651">
              <a:latin typeface="Arial"/>
              <a:cs typeface="Arial"/>
            </a:endParaRPr>
          </a:p>
        </p:txBody>
      </p:sp>
      <p:grpSp>
        <p:nvGrpSpPr>
          <p:cNvPr id="20" name="object 20"/>
          <p:cNvGrpSpPr/>
          <p:nvPr/>
        </p:nvGrpSpPr>
        <p:grpSpPr>
          <a:xfrm>
            <a:off x="4359751" y="2225921"/>
            <a:ext cx="645431" cy="724204"/>
            <a:chOff x="4281029" y="3022481"/>
            <a:chExt cx="645160" cy="723900"/>
          </a:xfrm>
        </p:grpSpPr>
        <p:sp>
          <p:nvSpPr>
            <p:cNvPr id="21" name="object 21"/>
            <p:cNvSpPr/>
            <p:nvPr/>
          </p:nvSpPr>
          <p:spPr>
            <a:xfrm>
              <a:off x="4285791" y="3027243"/>
              <a:ext cx="635635" cy="714375"/>
            </a:xfrm>
            <a:custGeom>
              <a:avLst/>
              <a:gdLst/>
              <a:ahLst/>
              <a:cxnLst/>
              <a:rect l="l" t="t" r="r" b="b"/>
              <a:pathLst>
                <a:path w="635635" h="714375">
                  <a:moveTo>
                    <a:pt x="317524" y="714223"/>
                  </a:moveTo>
                  <a:lnTo>
                    <a:pt x="253529" y="711804"/>
                  </a:lnTo>
                  <a:lnTo>
                    <a:pt x="193924" y="704868"/>
                  </a:lnTo>
                  <a:lnTo>
                    <a:pt x="139988" y="693893"/>
                  </a:lnTo>
                  <a:lnTo>
                    <a:pt x="92996" y="679358"/>
                  </a:lnTo>
                  <a:lnTo>
                    <a:pt x="54225" y="661741"/>
                  </a:lnTo>
                  <a:lnTo>
                    <a:pt x="6450" y="619183"/>
                  </a:lnTo>
                  <a:lnTo>
                    <a:pt x="0" y="595198"/>
                  </a:lnTo>
                  <a:lnTo>
                    <a:pt x="0" y="119024"/>
                  </a:lnTo>
                  <a:lnTo>
                    <a:pt x="24951" y="72688"/>
                  </a:lnTo>
                  <a:lnTo>
                    <a:pt x="92996" y="34856"/>
                  </a:lnTo>
                  <a:lnTo>
                    <a:pt x="139988" y="20323"/>
                  </a:lnTo>
                  <a:lnTo>
                    <a:pt x="193924" y="9351"/>
                  </a:lnTo>
                  <a:lnTo>
                    <a:pt x="253529" y="2417"/>
                  </a:lnTo>
                  <a:lnTo>
                    <a:pt x="317524" y="0"/>
                  </a:lnTo>
                  <a:lnTo>
                    <a:pt x="381512" y="2417"/>
                  </a:lnTo>
                  <a:lnTo>
                    <a:pt x="441113" y="9351"/>
                  </a:lnTo>
                  <a:lnTo>
                    <a:pt x="495049" y="20323"/>
                  </a:lnTo>
                  <a:lnTo>
                    <a:pt x="542042" y="34856"/>
                  </a:lnTo>
                  <a:lnTo>
                    <a:pt x="580816" y="52470"/>
                  </a:lnTo>
                  <a:lnTo>
                    <a:pt x="628597" y="95033"/>
                  </a:lnTo>
                  <a:lnTo>
                    <a:pt x="635048" y="119024"/>
                  </a:lnTo>
                  <a:lnTo>
                    <a:pt x="635048" y="595198"/>
                  </a:lnTo>
                  <a:lnTo>
                    <a:pt x="610094" y="641524"/>
                  </a:lnTo>
                  <a:lnTo>
                    <a:pt x="542042" y="679358"/>
                  </a:lnTo>
                  <a:lnTo>
                    <a:pt x="495049" y="693893"/>
                  </a:lnTo>
                  <a:lnTo>
                    <a:pt x="441113" y="704868"/>
                  </a:lnTo>
                  <a:lnTo>
                    <a:pt x="381512" y="711804"/>
                  </a:lnTo>
                  <a:lnTo>
                    <a:pt x="317524" y="714223"/>
                  </a:lnTo>
                  <a:close/>
                </a:path>
              </a:pathLst>
            </a:custGeom>
            <a:solidFill>
              <a:srgbClr val="CFE6F4"/>
            </a:solidFill>
          </p:spPr>
          <p:txBody>
            <a:bodyPr wrap="square" lIns="0" tIns="0" rIns="0" bIns="0" rtlCol="0"/>
            <a:lstStyle/>
            <a:p>
              <a:endParaRPr sz="2054"/>
            </a:p>
          </p:txBody>
        </p:sp>
        <p:sp>
          <p:nvSpPr>
            <p:cNvPr id="22" name="object 22"/>
            <p:cNvSpPr/>
            <p:nvPr/>
          </p:nvSpPr>
          <p:spPr>
            <a:xfrm>
              <a:off x="4285791" y="3027243"/>
              <a:ext cx="635635" cy="714375"/>
            </a:xfrm>
            <a:custGeom>
              <a:avLst/>
              <a:gdLst/>
              <a:ahLst/>
              <a:cxnLst/>
              <a:rect l="l" t="t" r="r" b="b"/>
              <a:pathLst>
                <a:path w="635635" h="714375">
                  <a:moveTo>
                    <a:pt x="635048" y="119024"/>
                  </a:moveTo>
                  <a:lnTo>
                    <a:pt x="628597" y="143017"/>
                  </a:lnTo>
                  <a:lnTo>
                    <a:pt x="610094" y="165364"/>
                  </a:lnTo>
                  <a:lnTo>
                    <a:pt x="542042" y="203205"/>
                  </a:lnTo>
                  <a:lnTo>
                    <a:pt x="495049" y="217742"/>
                  </a:lnTo>
                  <a:lnTo>
                    <a:pt x="441113" y="228719"/>
                  </a:lnTo>
                  <a:lnTo>
                    <a:pt x="381512" y="235655"/>
                  </a:lnTo>
                  <a:lnTo>
                    <a:pt x="317524" y="238074"/>
                  </a:lnTo>
                  <a:lnTo>
                    <a:pt x="253529" y="235655"/>
                  </a:lnTo>
                  <a:lnTo>
                    <a:pt x="193924" y="228719"/>
                  </a:lnTo>
                  <a:lnTo>
                    <a:pt x="139988" y="217742"/>
                  </a:lnTo>
                  <a:lnTo>
                    <a:pt x="92996" y="203205"/>
                  </a:lnTo>
                  <a:lnTo>
                    <a:pt x="54225" y="185586"/>
                  </a:lnTo>
                  <a:lnTo>
                    <a:pt x="6450" y="143017"/>
                  </a:lnTo>
                  <a:lnTo>
                    <a:pt x="0" y="119024"/>
                  </a:lnTo>
                </a:path>
                <a:path w="635635" h="714375">
                  <a:moveTo>
                    <a:pt x="0" y="119024"/>
                  </a:moveTo>
                  <a:lnTo>
                    <a:pt x="6450" y="95033"/>
                  </a:lnTo>
                  <a:lnTo>
                    <a:pt x="24951" y="72688"/>
                  </a:lnTo>
                  <a:lnTo>
                    <a:pt x="92996" y="34856"/>
                  </a:lnTo>
                  <a:lnTo>
                    <a:pt x="139988" y="20323"/>
                  </a:lnTo>
                  <a:lnTo>
                    <a:pt x="193924" y="9351"/>
                  </a:lnTo>
                  <a:lnTo>
                    <a:pt x="253529" y="2417"/>
                  </a:lnTo>
                  <a:lnTo>
                    <a:pt x="317524" y="0"/>
                  </a:lnTo>
                  <a:lnTo>
                    <a:pt x="381512" y="2417"/>
                  </a:lnTo>
                  <a:lnTo>
                    <a:pt x="441113" y="9351"/>
                  </a:lnTo>
                  <a:lnTo>
                    <a:pt x="495049" y="20323"/>
                  </a:lnTo>
                  <a:lnTo>
                    <a:pt x="542042" y="34856"/>
                  </a:lnTo>
                  <a:lnTo>
                    <a:pt x="580816" y="52470"/>
                  </a:lnTo>
                  <a:lnTo>
                    <a:pt x="628597" y="95033"/>
                  </a:lnTo>
                  <a:lnTo>
                    <a:pt x="635048" y="119024"/>
                  </a:lnTo>
                  <a:lnTo>
                    <a:pt x="635048" y="595198"/>
                  </a:lnTo>
                  <a:lnTo>
                    <a:pt x="610094" y="641524"/>
                  </a:lnTo>
                  <a:lnTo>
                    <a:pt x="542042" y="679358"/>
                  </a:lnTo>
                  <a:lnTo>
                    <a:pt x="495049" y="693893"/>
                  </a:lnTo>
                  <a:lnTo>
                    <a:pt x="441113" y="704868"/>
                  </a:lnTo>
                  <a:lnTo>
                    <a:pt x="381512" y="711804"/>
                  </a:lnTo>
                  <a:lnTo>
                    <a:pt x="317524" y="714223"/>
                  </a:lnTo>
                  <a:lnTo>
                    <a:pt x="253529" y="711804"/>
                  </a:lnTo>
                  <a:lnTo>
                    <a:pt x="193924" y="704868"/>
                  </a:lnTo>
                  <a:lnTo>
                    <a:pt x="139988" y="693893"/>
                  </a:lnTo>
                  <a:lnTo>
                    <a:pt x="92996" y="679358"/>
                  </a:lnTo>
                  <a:lnTo>
                    <a:pt x="54225" y="661741"/>
                  </a:lnTo>
                  <a:lnTo>
                    <a:pt x="6450" y="619183"/>
                  </a:lnTo>
                  <a:lnTo>
                    <a:pt x="0" y="595198"/>
                  </a:lnTo>
                  <a:lnTo>
                    <a:pt x="0" y="119024"/>
                  </a:lnTo>
                  <a:close/>
                </a:path>
              </a:pathLst>
            </a:custGeom>
            <a:ln w="9524">
              <a:solidFill>
                <a:srgbClr val="808080"/>
              </a:solidFill>
            </a:ln>
          </p:spPr>
          <p:txBody>
            <a:bodyPr wrap="square" lIns="0" tIns="0" rIns="0" bIns="0" rtlCol="0"/>
            <a:lstStyle/>
            <a:p>
              <a:endParaRPr sz="2054"/>
            </a:p>
          </p:txBody>
        </p:sp>
      </p:grpSp>
      <p:sp>
        <p:nvSpPr>
          <p:cNvPr id="23" name="object 23"/>
          <p:cNvSpPr txBox="1"/>
          <p:nvPr/>
        </p:nvSpPr>
        <p:spPr>
          <a:xfrm>
            <a:off x="5282704" y="2787167"/>
            <a:ext cx="1017696" cy="829658"/>
          </a:xfrm>
          <a:prstGeom prst="rect">
            <a:avLst/>
          </a:prstGeom>
        </p:spPr>
        <p:txBody>
          <a:bodyPr vert="horz" wrap="square" lIns="0" tIns="29221" rIns="0" bIns="0" rtlCol="0">
            <a:spAutoFit/>
          </a:bodyPr>
          <a:lstStyle/>
          <a:p>
            <a:pPr marL="12705" marR="5082" indent="139756">
              <a:lnSpc>
                <a:spcPts val="3151"/>
              </a:lnSpc>
              <a:spcBef>
                <a:spcPts val="229"/>
              </a:spcBef>
            </a:pPr>
            <a:r>
              <a:rPr sz="2651" spc="-5" dirty="0">
                <a:latin typeface="Arial"/>
                <a:cs typeface="Arial"/>
              </a:rPr>
              <a:t>Data  </a:t>
            </a:r>
            <a:r>
              <a:rPr sz="2651" dirty="0">
                <a:latin typeface="Arial"/>
                <a:cs typeface="Arial"/>
              </a:rPr>
              <a:t>Mining</a:t>
            </a:r>
            <a:endParaRPr sz="2651">
              <a:latin typeface="Arial"/>
              <a:cs typeface="Arial"/>
            </a:endParaRPr>
          </a:p>
        </p:txBody>
      </p:sp>
      <p:sp>
        <p:nvSpPr>
          <p:cNvPr id="24" name="object 24"/>
          <p:cNvSpPr txBox="1"/>
          <p:nvPr/>
        </p:nvSpPr>
        <p:spPr>
          <a:xfrm>
            <a:off x="6645657" y="4216248"/>
            <a:ext cx="1990291" cy="829658"/>
          </a:xfrm>
          <a:prstGeom prst="rect">
            <a:avLst/>
          </a:prstGeom>
        </p:spPr>
        <p:txBody>
          <a:bodyPr vert="horz" wrap="square" lIns="0" tIns="29221" rIns="0" bIns="0" rtlCol="0">
            <a:spAutoFit/>
          </a:bodyPr>
          <a:lstStyle/>
          <a:p>
            <a:pPr marL="12705" marR="5082">
              <a:lnSpc>
                <a:spcPts val="3151"/>
              </a:lnSpc>
              <a:spcBef>
                <a:spcPts val="229"/>
              </a:spcBef>
            </a:pPr>
            <a:r>
              <a:rPr sz="2651" spc="-10" dirty="0">
                <a:latin typeface="Arial"/>
                <a:cs typeface="Arial"/>
              </a:rPr>
              <a:t>Analysis </a:t>
            </a:r>
            <a:r>
              <a:rPr sz="2651" dirty="0">
                <a:latin typeface="Arial"/>
                <a:cs typeface="Arial"/>
              </a:rPr>
              <a:t>&amp;  </a:t>
            </a:r>
            <a:r>
              <a:rPr sz="2651" spc="-5" dirty="0">
                <a:latin typeface="Arial"/>
                <a:cs typeface="Arial"/>
              </a:rPr>
              <a:t>interpretation</a:t>
            </a:r>
            <a:endParaRPr sz="2651">
              <a:latin typeface="Arial"/>
              <a:cs typeface="Arial"/>
            </a:endParaRPr>
          </a:p>
        </p:txBody>
      </p:sp>
      <p:grpSp>
        <p:nvGrpSpPr>
          <p:cNvPr id="25" name="object 25"/>
          <p:cNvGrpSpPr/>
          <p:nvPr/>
        </p:nvGrpSpPr>
        <p:grpSpPr>
          <a:xfrm>
            <a:off x="5233116" y="2543554"/>
            <a:ext cx="3650243" cy="1817498"/>
            <a:chOff x="5154027" y="3339980"/>
            <a:chExt cx="3648710" cy="1816735"/>
          </a:xfrm>
        </p:grpSpPr>
        <p:sp>
          <p:nvSpPr>
            <p:cNvPr id="26" name="object 26"/>
            <p:cNvSpPr/>
            <p:nvPr/>
          </p:nvSpPr>
          <p:spPr>
            <a:xfrm>
              <a:off x="6343187" y="3592792"/>
              <a:ext cx="1593264" cy="1319536"/>
            </a:xfrm>
            <a:prstGeom prst="rect">
              <a:avLst/>
            </a:prstGeom>
            <a:blipFill>
              <a:blip r:embed="rId5" cstate="print"/>
              <a:stretch>
                <a:fillRect/>
              </a:stretch>
            </a:blipFill>
          </p:spPr>
          <p:txBody>
            <a:bodyPr wrap="square" lIns="0" tIns="0" rIns="0" bIns="0" rtlCol="0"/>
            <a:lstStyle/>
            <a:p>
              <a:endParaRPr sz="2054"/>
            </a:p>
          </p:txBody>
        </p:sp>
        <p:sp>
          <p:nvSpPr>
            <p:cNvPr id="27" name="object 27"/>
            <p:cNvSpPr/>
            <p:nvPr/>
          </p:nvSpPr>
          <p:spPr>
            <a:xfrm>
              <a:off x="5158789" y="3344743"/>
              <a:ext cx="1295400" cy="446405"/>
            </a:xfrm>
            <a:custGeom>
              <a:avLst/>
              <a:gdLst/>
              <a:ahLst/>
              <a:cxnLst/>
              <a:rect l="l" t="t" r="r" b="b"/>
              <a:pathLst>
                <a:path w="1295400" h="446404">
                  <a:moveTo>
                    <a:pt x="0" y="0"/>
                  </a:moveTo>
                  <a:lnTo>
                    <a:pt x="1295247" y="446149"/>
                  </a:lnTo>
                </a:path>
              </a:pathLst>
            </a:custGeom>
            <a:ln w="9524">
              <a:solidFill>
                <a:srgbClr val="000000"/>
              </a:solidFill>
            </a:ln>
          </p:spPr>
          <p:txBody>
            <a:bodyPr wrap="square" lIns="0" tIns="0" rIns="0" bIns="0" rtlCol="0"/>
            <a:lstStyle/>
            <a:p>
              <a:endParaRPr sz="2054"/>
            </a:p>
          </p:txBody>
        </p:sp>
        <p:sp>
          <p:nvSpPr>
            <p:cNvPr id="28" name="object 28"/>
            <p:cNvSpPr/>
            <p:nvPr/>
          </p:nvSpPr>
          <p:spPr>
            <a:xfrm>
              <a:off x="6448912" y="3776017"/>
              <a:ext cx="46355" cy="29845"/>
            </a:xfrm>
            <a:custGeom>
              <a:avLst/>
              <a:gdLst/>
              <a:ahLst/>
              <a:cxnLst/>
              <a:rect l="l" t="t" r="r" b="b"/>
              <a:pathLst>
                <a:path w="46354" h="29845">
                  <a:moveTo>
                    <a:pt x="0" y="29749"/>
                  </a:moveTo>
                  <a:lnTo>
                    <a:pt x="10249" y="0"/>
                  </a:lnTo>
                  <a:lnTo>
                    <a:pt x="45999" y="28949"/>
                  </a:lnTo>
                  <a:lnTo>
                    <a:pt x="0" y="29749"/>
                  </a:lnTo>
                  <a:close/>
                </a:path>
              </a:pathLst>
            </a:custGeom>
            <a:solidFill>
              <a:srgbClr val="000000"/>
            </a:solidFill>
          </p:spPr>
          <p:txBody>
            <a:bodyPr wrap="square" lIns="0" tIns="0" rIns="0" bIns="0" rtlCol="0"/>
            <a:lstStyle/>
            <a:p>
              <a:endParaRPr sz="2054"/>
            </a:p>
          </p:txBody>
        </p:sp>
        <p:sp>
          <p:nvSpPr>
            <p:cNvPr id="29" name="object 29"/>
            <p:cNvSpPr/>
            <p:nvPr/>
          </p:nvSpPr>
          <p:spPr>
            <a:xfrm>
              <a:off x="6448912" y="3776017"/>
              <a:ext cx="46355" cy="29845"/>
            </a:xfrm>
            <a:custGeom>
              <a:avLst/>
              <a:gdLst/>
              <a:ahLst/>
              <a:cxnLst/>
              <a:rect l="l" t="t" r="r" b="b"/>
              <a:pathLst>
                <a:path w="46354" h="29845">
                  <a:moveTo>
                    <a:pt x="0" y="29749"/>
                  </a:moveTo>
                  <a:lnTo>
                    <a:pt x="45999" y="28949"/>
                  </a:lnTo>
                  <a:lnTo>
                    <a:pt x="10249" y="0"/>
                  </a:lnTo>
                  <a:lnTo>
                    <a:pt x="0" y="29749"/>
                  </a:lnTo>
                  <a:close/>
                </a:path>
              </a:pathLst>
            </a:custGeom>
            <a:ln w="9524">
              <a:solidFill>
                <a:srgbClr val="000000"/>
              </a:solidFill>
            </a:ln>
          </p:spPr>
          <p:txBody>
            <a:bodyPr wrap="square" lIns="0" tIns="0" rIns="0" bIns="0" rtlCol="0"/>
            <a:lstStyle/>
            <a:p>
              <a:endParaRPr sz="2054"/>
            </a:p>
          </p:txBody>
        </p:sp>
        <p:sp>
          <p:nvSpPr>
            <p:cNvPr id="30" name="object 30"/>
            <p:cNvSpPr/>
            <p:nvPr/>
          </p:nvSpPr>
          <p:spPr>
            <a:xfrm>
              <a:off x="7698584" y="4523740"/>
              <a:ext cx="1061720" cy="607060"/>
            </a:xfrm>
            <a:custGeom>
              <a:avLst/>
              <a:gdLst/>
              <a:ahLst/>
              <a:cxnLst/>
              <a:rect l="l" t="t" r="r" b="b"/>
              <a:pathLst>
                <a:path w="1061720" h="607060">
                  <a:moveTo>
                    <a:pt x="0" y="0"/>
                  </a:moveTo>
                  <a:lnTo>
                    <a:pt x="1061697" y="606698"/>
                  </a:lnTo>
                </a:path>
              </a:pathLst>
            </a:custGeom>
            <a:ln w="9524">
              <a:solidFill>
                <a:srgbClr val="000000"/>
              </a:solidFill>
            </a:ln>
          </p:spPr>
          <p:txBody>
            <a:bodyPr wrap="square" lIns="0" tIns="0" rIns="0" bIns="0" rtlCol="0"/>
            <a:lstStyle/>
            <a:p>
              <a:endParaRPr sz="2054"/>
            </a:p>
          </p:txBody>
        </p:sp>
        <p:sp>
          <p:nvSpPr>
            <p:cNvPr id="31" name="object 31"/>
            <p:cNvSpPr/>
            <p:nvPr/>
          </p:nvSpPr>
          <p:spPr>
            <a:xfrm>
              <a:off x="8752482" y="5116764"/>
              <a:ext cx="45720" cy="35560"/>
            </a:xfrm>
            <a:custGeom>
              <a:avLst/>
              <a:gdLst/>
              <a:ahLst/>
              <a:cxnLst/>
              <a:rect l="l" t="t" r="r" b="b"/>
              <a:pathLst>
                <a:path w="45720" h="35560">
                  <a:moveTo>
                    <a:pt x="45324" y="35124"/>
                  </a:moveTo>
                  <a:lnTo>
                    <a:pt x="0" y="27324"/>
                  </a:lnTo>
                  <a:lnTo>
                    <a:pt x="15599" y="0"/>
                  </a:lnTo>
                  <a:lnTo>
                    <a:pt x="45324" y="35124"/>
                  </a:lnTo>
                  <a:close/>
                </a:path>
              </a:pathLst>
            </a:custGeom>
            <a:solidFill>
              <a:srgbClr val="000000"/>
            </a:solidFill>
          </p:spPr>
          <p:txBody>
            <a:bodyPr wrap="square" lIns="0" tIns="0" rIns="0" bIns="0" rtlCol="0"/>
            <a:lstStyle/>
            <a:p>
              <a:endParaRPr sz="2054"/>
            </a:p>
          </p:txBody>
        </p:sp>
        <p:sp>
          <p:nvSpPr>
            <p:cNvPr id="32" name="object 32"/>
            <p:cNvSpPr/>
            <p:nvPr/>
          </p:nvSpPr>
          <p:spPr>
            <a:xfrm>
              <a:off x="8752482" y="5116764"/>
              <a:ext cx="45720" cy="35560"/>
            </a:xfrm>
            <a:custGeom>
              <a:avLst/>
              <a:gdLst/>
              <a:ahLst/>
              <a:cxnLst/>
              <a:rect l="l" t="t" r="r" b="b"/>
              <a:pathLst>
                <a:path w="45720" h="35560">
                  <a:moveTo>
                    <a:pt x="0" y="27324"/>
                  </a:moveTo>
                  <a:lnTo>
                    <a:pt x="45324" y="35124"/>
                  </a:lnTo>
                  <a:lnTo>
                    <a:pt x="15599" y="0"/>
                  </a:lnTo>
                  <a:lnTo>
                    <a:pt x="0" y="27324"/>
                  </a:lnTo>
                  <a:close/>
                </a:path>
              </a:pathLst>
            </a:custGeom>
            <a:ln w="9524">
              <a:solidFill>
                <a:srgbClr val="000000"/>
              </a:solidFill>
            </a:ln>
          </p:spPr>
          <p:txBody>
            <a:bodyPr wrap="square" lIns="0" tIns="0" rIns="0" bIns="0" rtlCol="0"/>
            <a:lstStyle/>
            <a:p>
              <a:endParaRPr sz="2054"/>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206901" y="144379"/>
            <a:ext cx="10079567" cy="1007957"/>
          </a:xfrm>
        </p:spPr>
        <p:txBody>
          <a:bodyPr>
            <a:normAutofit/>
          </a:bodyPr>
          <a:lstStyle/>
          <a:p>
            <a:pPr eaLnBrk="1" hangingPunct="1"/>
            <a:r>
              <a:rPr lang="en-US" altLang="en-US" sz="3200" dirty="0">
                <a:solidFill>
                  <a:schemeClr val="tx1"/>
                </a:solidFill>
                <a:latin typeface="Calibri" panose="020F0502020204030204" pitchFamily="34" charset="0"/>
              </a:rPr>
              <a:t>The 5 V’s of big data</a:t>
            </a:r>
          </a:p>
        </p:txBody>
      </p:sp>
      <p:sp>
        <p:nvSpPr>
          <p:cNvPr id="3" name="Rectangle 2">
            <a:extLst>
              <a:ext uri="{FF2B5EF4-FFF2-40B4-BE49-F238E27FC236}">
                <a16:creationId xmlns:a16="http://schemas.microsoft.com/office/drawing/2014/main" id="{FD191FFD-42DF-AF4F-9D93-9D93FEB8A6D9}"/>
              </a:ext>
            </a:extLst>
          </p:cNvPr>
          <p:cNvSpPr/>
          <p:nvPr/>
        </p:nvSpPr>
        <p:spPr>
          <a:xfrm>
            <a:off x="521370" y="5511005"/>
            <a:ext cx="3576300" cy="461665"/>
          </a:xfrm>
          <a:prstGeom prst="rect">
            <a:avLst/>
          </a:prstGeom>
        </p:spPr>
        <p:txBody>
          <a:bodyPr wrap="none">
            <a:spAutoFit/>
          </a:bodyPr>
          <a:lstStyle/>
          <a:p>
            <a:r>
              <a:rPr lang="en-US" sz="2400" dirty="0"/>
              <a:t>The Five V’s of Big Data.</a:t>
            </a:r>
            <a:endParaRPr lang="en-US" dirty="0"/>
          </a:p>
        </p:txBody>
      </p:sp>
      <p:sp>
        <p:nvSpPr>
          <p:cNvPr id="4" name="Rectangle 3">
            <a:extLst>
              <a:ext uri="{FF2B5EF4-FFF2-40B4-BE49-F238E27FC236}">
                <a16:creationId xmlns:a16="http://schemas.microsoft.com/office/drawing/2014/main" id="{F7A68A7E-AB55-D44B-9609-0D376F05EDBB}"/>
              </a:ext>
            </a:extLst>
          </p:cNvPr>
          <p:cNvSpPr/>
          <p:nvPr/>
        </p:nvSpPr>
        <p:spPr>
          <a:xfrm>
            <a:off x="206901" y="6218532"/>
            <a:ext cx="5343525" cy="523220"/>
          </a:xfrm>
          <a:prstGeom prst="rect">
            <a:avLst/>
          </a:prstGeom>
        </p:spPr>
        <p:txBody>
          <a:bodyPr>
            <a:spAutoFit/>
          </a:bodyPr>
          <a:lstStyle/>
          <a:p>
            <a:pPr fontAlgn="base"/>
            <a:r>
              <a:rPr lang="en-GB" sz="1400" dirty="0">
                <a:solidFill>
                  <a:srgbClr val="3D3B49"/>
                </a:solidFill>
                <a:latin typeface="Times" pitchFamily="2" charset="0"/>
              </a:rPr>
              <a:t>(Big Data Fundamentals: Concepts, Drivers &amp; Techniques, by Wajid </a:t>
            </a:r>
            <a:r>
              <a:rPr lang="en-GB" sz="1400" dirty="0" err="1">
                <a:solidFill>
                  <a:srgbClr val="3D3B49"/>
                </a:solidFill>
                <a:latin typeface="Times" pitchFamily="2" charset="0"/>
              </a:rPr>
              <a:t>Khattak</a:t>
            </a:r>
            <a:r>
              <a:rPr lang="en-GB" sz="1400" dirty="0">
                <a:solidFill>
                  <a:srgbClr val="3D3B49"/>
                </a:solidFill>
                <a:latin typeface="Times" pitchFamily="2" charset="0"/>
              </a:rPr>
              <a:t>, Paul Buhler, Thomas </a:t>
            </a:r>
            <a:r>
              <a:rPr lang="en-GB" sz="1400" dirty="0" err="1">
                <a:solidFill>
                  <a:srgbClr val="3D3B49"/>
                </a:solidFill>
                <a:latin typeface="Times" pitchFamily="2" charset="0"/>
              </a:rPr>
              <a:t>Erl</a:t>
            </a:r>
            <a:r>
              <a:rPr lang="en-GB" sz="1400" dirty="0">
                <a:solidFill>
                  <a:srgbClr val="3D3B49"/>
                </a:solidFill>
                <a:latin typeface="Times" pitchFamily="2" charset="0"/>
              </a:rPr>
              <a:t>, 2016)</a:t>
            </a:r>
            <a:endParaRPr lang="en-GB" sz="1400" b="0" i="0" dirty="0">
              <a:solidFill>
                <a:srgbClr val="3D3B49"/>
              </a:solidFill>
              <a:effectLst/>
              <a:latin typeface="Times" pitchFamily="2" charset="0"/>
            </a:endParaRPr>
          </a:p>
        </p:txBody>
      </p:sp>
      <p:pic>
        <p:nvPicPr>
          <p:cNvPr id="7" name="Picture 6">
            <a:extLst>
              <a:ext uri="{FF2B5EF4-FFF2-40B4-BE49-F238E27FC236}">
                <a16:creationId xmlns:a16="http://schemas.microsoft.com/office/drawing/2014/main" id="{40081D4F-1A15-8B41-BDA3-4F6D37BA4BCD}"/>
              </a:ext>
            </a:extLst>
          </p:cNvPr>
          <p:cNvPicPr>
            <a:picLocks noChangeAspect="1"/>
          </p:cNvPicPr>
          <p:nvPr/>
        </p:nvPicPr>
        <p:blipFill>
          <a:blip r:embed="rId3"/>
          <a:stretch>
            <a:fillRect/>
          </a:stretch>
        </p:blipFill>
        <p:spPr>
          <a:xfrm>
            <a:off x="143149" y="1341143"/>
            <a:ext cx="4199427" cy="3981055"/>
          </a:xfrm>
          <a:prstGeom prst="rect">
            <a:avLst/>
          </a:prstGeom>
        </p:spPr>
      </p:pic>
      <p:pic>
        <p:nvPicPr>
          <p:cNvPr id="2" name="Picture 1">
            <a:extLst>
              <a:ext uri="{FF2B5EF4-FFF2-40B4-BE49-F238E27FC236}">
                <a16:creationId xmlns:a16="http://schemas.microsoft.com/office/drawing/2014/main" id="{64AACF97-3E0A-407C-B876-57D2946439F7}"/>
              </a:ext>
            </a:extLst>
          </p:cNvPr>
          <p:cNvPicPr>
            <a:picLocks noChangeAspect="1"/>
          </p:cNvPicPr>
          <p:nvPr/>
        </p:nvPicPr>
        <p:blipFill>
          <a:blip r:embed="rId4"/>
          <a:stretch>
            <a:fillRect/>
          </a:stretch>
        </p:blipFill>
        <p:spPr>
          <a:xfrm>
            <a:off x="4377707" y="1573960"/>
            <a:ext cx="6326156" cy="3981055"/>
          </a:xfrm>
          <a:prstGeom prst="rect">
            <a:avLst/>
          </a:prstGeom>
        </p:spPr>
      </p:pic>
      <p:sp>
        <p:nvSpPr>
          <p:cNvPr id="9" name="Rectangle 8">
            <a:extLst>
              <a:ext uri="{FF2B5EF4-FFF2-40B4-BE49-F238E27FC236}">
                <a16:creationId xmlns:a16="http://schemas.microsoft.com/office/drawing/2014/main" id="{2EC72391-57F4-4F74-8F54-7104F5A3514A}"/>
              </a:ext>
            </a:extLst>
          </p:cNvPr>
          <p:cNvSpPr/>
          <p:nvPr/>
        </p:nvSpPr>
        <p:spPr>
          <a:xfrm>
            <a:off x="5550426" y="6213840"/>
            <a:ext cx="5343525" cy="523220"/>
          </a:xfrm>
          <a:prstGeom prst="rect">
            <a:avLst/>
          </a:prstGeom>
        </p:spPr>
        <p:txBody>
          <a:bodyPr>
            <a:spAutoFit/>
          </a:bodyPr>
          <a:lstStyle/>
          <a:p>
            <a:r>
              <a:rPr lang="en-GB" sz="1400" dirty="0">
                <a:solidFill>
                  <a:srgbClr val="3D3B49"/>
                </a:solidFill>
                <a:latin typeface="Times" pitchFamily="2" charset="0"/>
              </a:rPr>
              <a:t>(Data Science and Big Data Analytics: Discovering, </a:t>
            </a:r>
            <a:r>
              <a:rPr lang="en-GB" sz="1400" dirty="0" err="1">
                <a:solidFill>
                  <a:srgbClr val="3D3B49"/>
                </a:solidFill>
                <a:latin typeface="Times" pitchFamily="2" charset="0"/>
              </a:rPr>
              <a:t>Analyzing</a:t>
            </a:r>
            <a:r>
              <a:rPr lang="en-GB" sz="1400" dirty="0">
                <a:solidFill>
                  <a:srgbClr val="3D3B49"/>
                </a:solidFill>
                <a:latin typeface="Times" pitchFamily="2" charset="0"/>
              </a:rPr>
              <a:t>, Visualizing and Presenting Data, 2015)</a:t>
            </a:r>
          </a:p>
        </p:txBody>
      </p:sp>
    </p:spTree>
    <p:extLst>
      <p:ext uri="{BB962C8B-B14F-4D97-AF65-F5344CB8AC3E}">
        <p14:creationId xmlns:p14="http://schemas.microsoft.com/office/powerpoint/2010/main" val="357927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28D59F-B10F-4806-B723-2FFBB98C710B}"/>
              </a:ext>
            </a:extLst>
          </p:cNvPr>
          <p:cNvPicPr>
            <a:picLocks noChangeAspect="1"/>
          </p:cNvPicPr>
          <p:nvPr/>
        </p:nvPicPr>
        <p:blipFill>
          <a:blip r:embed="rId3"/>
          <a:stretch>
            <a:fillRect/>
          </a:stretch>
        </p:blipFill>
        <p:spPr>
          <a:xfrm>
            <a:off x="280259" y="878005"/>
            <a:ext cx="4082943" cy="3878796"/>
          </a:xfrm>
          <a:prstGeom prst="rect">
            <a:avLst/>
          </a:prstGeom>
          <a:noFill/>
        </p:spPr>
      </p:pic>
      <p:sp>
        <p:nvSpPr>
          <p:cNvPr id="10" name="Content Placeholder 3">
            <a:extLst>
              <a:ext uri="{FF2B5EF4-FFF2-40B4-BE49-F238E27FC236}">
                <a16:creationId xmlns:a16="http://schemas.microsoft.com/office/drawing/2014/main" id="{93E970C1-AE3A-4283-99B3-92A5E5ADF6A6}"/>
              </a:ext>
            </a:extLst>
          </p:cNvPr>
          <p:cNvSpPr>
            <a:spLocks noGrp="1"/>
          </p:cNvSpPr>
          <p:nvPr>
            <p:ph idx="1"/>
          </p:nvPr>
        </p:nvSpPr>
        <p:spPr>
          <a:xfrm>
            <a:off x="4625826" y="1187549"/>
            <a:ext cx="5641712" cy="4286347"/>
          </a:xfrm>
        </p:spPr>
        <p:txBody>
          <a:bodyPr>
            <a:normAutofit/>
          </a:bodyPr>
          <a:lstStyle/>
          <a:p>
            <a:pPr marL="457200" indent="-457200">
              <a:buFont typeface="Wingdings" panose="05000000000000000000" pitchFamily="2" charset="2"/>
              <a:buChar char="Ø"/>
            </a:pPr>
            <a:r>
              <a:rPr lang="en-GB" sz="3200" dirty="0"/>
              <a:t>Go to your assigned group</a:t>
            </a:r>
          </a:p>
          <a:p>
            <a:pPr marL="457200" indent="-457200">
              <a:buFont typeface="Wingdings" panose="05000000000000000000" pitchFamily="2" charset="2"/>
              <a:buChar char="Ø"/>
            </a:pPr>
            <a:r>
              <a:rPr lang="en-GB" sz="3200" dirty="0"/>
              <a:t>Discuss and write about the Five V’s providing examples in each case</a:t>
            </a:r>
          </a:p>
          <a:p>
            <a:pPr marL="457200" indent="-457200">
              <a:buFont typeface="Wingdings" panose="05000000000000000000" pitchFamily="2" charset="2"/>
              <a:buChar char="Ø"/>
            </a:pPr>
            <a:r>
              <a:rPr lang="en-GB" sz="3200" dirty="0"/>
              <a:t>Share with your colleagues</a:t>
            </a:r>
          </a:p>
          <a:p>
            <a:pPr marL="457200" indent="-457200">
              <a:buFont typeface="Wingdings" panose="05000000000000000000" pitchFamily="2" charset="2"/>
              <a:buChar char="Ø"/>
            </a:pPr>
            <a:endParaRPr lang="en-US" sz="3200" dirty="0"/>
          </a:p>
        </p:txBody>
      </p:sp>
      <p:sp>
        <p:nvSpPr>
          <p:cNvPr id="12" name="Text Placeholder 4">
            <a:extLst>
              <a:ext uri="{FF2B5EF4-FFF2-40B4-BE49-F238E27FC236}">
                <a16:creationId xmlns:a16="http://schemas.microsoft.com/office/drawing/2014/main" id="{2CCB3471-C14B-49F5-837B-19DB3117CFF8}"/>
              </a:ext>
            </a:extLst>
          </p:cNvPr>
          <p:cNvSpPr>
            <a:spLocks noGrp="1"/>
          </p:cNvSpPr>
          <p:nvPr>
            <p:ph type="body" sz="quarter" idx="14"/>
          </p:nvPr>
        </p:nvSpPr>
        <p:spPr>
          <a:xfrm>
            <a:off x="1817514" y="270942"/>
            <a:ext cx="7056784" cy="628575"/>
          </a:xfrm>
        </p:spPr>
        <p:txBody>
          <a:bodyPr>
            <a:normAutofit/>
          </a:bodyPr>
          <a:lstStyle/>
          <a:p>
            <a:r>
              <a:rPr lang="en-US" dirty="0"/>
              <a:t>GROUP DISCUSSION (15 – 20 minutes)</a:t>
            </a:r>
          </a:p>
        </p:txBody>
      </p:sp>
    </p:spTree>
    <p:extLst>
      <p:ext uri="{BB962C8B-B14F-4D97-AF65-F5344CB8AC3E}">
        <p14:creationId xmlns:p14="http://schemas.microsoft.com/office/powerpoint/2010/main" val="28982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06" y="323453"/>
            <a:ext cx="8987614" cy="610616"/>
          </a:xfrm>
        </p:spPr>
        <p:txBody>
          <a:bodyPr wrap="square">
            <a:spAutoFit/>
          </a:bodyPr>
          <a:lstStyle/>
          <a:p>
            <a:r>
              <a:rPr lang="en-US" dirty="0"/>
              <a:t>The Nature of Data</a:t>
            </a:r>
          </a:p>
        </p:txBody>
      </p:sp>
      <p:sp>
        <p:nvSpPr>
          <p:cNvPr id="3" name="Content Placeholder 2"/>
          <p:cNvSpPr>
            <a:spLocks noGrp="1"/>
          </p:cNvSpPr>
          <p:nvPr>
            <p:ph idx="1"/>
          </p:nvPr>
        </p:nvSpPr>
        <p:spPr>
          <a:xfrm>
            <a:off x="253050" y="1331565"/>
            <a:ext cx="10205424" cy="5149038"/>
          </a:xfrm>
        </p:spPr>
        <p:txBody>
          <a:bodyPr wrap="square">
            <a:spAutoFit/>
          </a:bodyPr>
          <a:lstStyle/>
          <a:p>
            <a:pPr marL="457200" indent="-457200">
              <a:buFont typeface="Arial" panose="020B0604020202020204" pitchFamily="34" charset="0"/>
              <a:buChar char="•"/>
            </a:pPr>
            <a:r>
              <a:rPr lang="en-US" sz="2646" dirty="0"/>
              <a:t>Data: a collection of facts </a:t>
            </a:r>
          </a:p>
          <a:p>
            <a:pPr marL="954382" lvl="1" indent="-457200">
              <a:buSzPct val="100000"/>
              <a:buFont typeface="Arial" panose="020B0604020202020204" pitchFamily="34" charset="0"/>
              <a:buChar char="•"/>
            </a:pPr>
            <a:r>
              <a:rPr lang="en-US" sz="2646" dirty="0"/>
              <a:t>usually obtained as the result of experiences, observations, or experiments.</a:t>
            </a:r>
          </a:p>
          <a:p>
            <a:pPr marL="497182" lvl="1">
              <a:buSzPct val="100000"/>
            </a:pPr>
            <a:endParaRPr lang="en-US" sz="2646" dirty="0"/>
          </a:p>
          <a:p>
            <a:pPr marL="457200" indent="-457200">
              <a:buFont typeface="Arial" panose="020B0604020202020204" pitchFamily="34" charset="0"/>
              <a:buChar char="•"/>
            </a:pPr>
            <a:r>
              <a:rPr lang="en-US" sz="2646" dirty="0"/>
              <a:t>Data may consist of numbers, words, images, etc.</a:t>
            </a:r>
          </a:p>
          <a:p>
            <a:pPr marL="457200" indent="-457200">
              <a:buFont typeface="Arial" panose="020B0604020202020204" pitchFamily="34" charset="0"/>
              <a:buChar char="•"/>
            </a:pPr>
            <a:endParaRPr lang="en-US" sz="2646" dirty="0"/>
          </a:p>
          <a:p>
            <a:pPr marL="457200" indent="-457200">
              <a:buFont typeface="Arial" panose="020B0604020202020204" pitchFamily="34" charset="0"/>
              <a:buChar char="•"/>
            </a:pPr>
            <a:r>
              <a:rPr lang="en-US" sz="2646" dirty="0"/>
              <a:t>Data is the lowest level of abstraction (from which information and knowledge are derived).</a:t>
            </a:r>
          </a:p>
          <a:p>
            <a:pPr marL="457200" indent="-457200">
              <a:buFont typeface="Arial" panose="020B0604020202020204" pitchFamily="34" charset="0"/>
              <a:buChar char="•"/>
            </a:pPr>
            <a:endParaRPr lang="en-US" sz="2646" dirty="0"/>
          </a:p>
          <a:p>
            <a:pPr marL="457200" indent="-457200">
              <a:buFont typeface="Arial" panose="020B0604020202020204" pitchFamily="34" charset="0"/>
              <a:buChar char="•"/>
            </a:pPr>
            <a:r>
              <a:rPr lang="en-US" sz="2646" dirty="0"/>
              <a:t>Data is the source for information and knowledge.</a:t>
            </a:r>
          </a:p>
          <a:p>
            <a:pPr marL="457200" indent="-457200">
              <a:buFont typeface="Arial" panose="020B0604020202020204" pitchFamily="34" charset="0"/>
              <a:buChar char="•"/>
            </a:pPr>
            <a:endParaRPr lang="en-US" sz="2646" dirty="0"/>
          </a:p>
          <a:p>
            <a:pPr marL="457200" indent="-457200">
              <a:buFont typeface="Arial" panose="020B0604020202020204" pitchFamily="34" charset="0"/>
              <a:buChar char="•"/>
            </a:pPr>
            <a:r>
              <a:rPr lang="en-US" sz="2646" dirty="0"/>
              <a:t>Data quality and data integrity </a:t>
            </a:r>
            <a:r>
              <a:rPr lang="en-US" sz="2646" dirty="0">
                <a:sym typeface="Wingdings" panose="05000000000000000000" pitchFamily="2" charset="2"/>
              </a:rPr>
              <a:t></a:t>
            </a:r>
            <a:r>
              <a:rPr lang="en-US" sz="2646" dirty="0"/>
              <a:t> critical to analytics.  </a:t>
            </a:r>
          </a:p>
        </p:txBody>
      </p:sp>
    </p:spTree>
    <p:extLst>
      <p:ext uri="{BB962C8B-B14F-4D97-AF65-F5344CB8AC3E}">
        <p14:creationId xmlns:p14="http://schemas.microsoft.com/office/powerpoint/2010/main" val="277891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99" y="281845"/>
            <a:ext cx="8987614" cy="610616"/>
          </a:xfrm>
        </p:spPr>
        <p:txBody>
          <a:bodyPr wrap="square">
            <a:spAutoFit/>
          </a:bodyPr>
          <a:lstStyle/>
          <a:p>
            <a:r>
              <a:rPr lang="en-US" dirty="0" err="1"/>
              <a:t>DaTA</a:t>
            </a:r>
            <a:r>
              <a:rPr lang="en-US" dirty="0"/>
              <a:t> Processing</a:t>
            </a:r>
          </a:p>
        </p:txBody>
      </p:sp>
      <p:pic>
        <p:nvPicPr>
          <p:cNvPr id="1026" name="Picture 2" descr="• On the left are 3 boxes in order from top to bottom:&#10;• The first box is titled Business Process and comprises the following:&#10;• 4 cylinders with 3 of them labeled E R P, C R M, and S C M in order from left to right.&#10;• A process diagram is illustrated.&#10;• The second box is titled Internet/Social Media and has the following keywords surrounding a graphic of a sphere in clockwise order: Instagram, Facebook, Linked In, YouTube, Google+, Tumblr, Reddit, Foursquare, Flicker, Snapchat, Twitter, Pinterest.&#10;• The third box is titled Machines/Internet of Things and comprises the following:&#10;• Illustrated by different components connected to a network.&#10;• Arrows from these 3 boxes point to the illustration of a cloud labeled Cloud Storage and Computing with the following contents:&#10;• 2 cylinders with the one in the front labeled Data Storage. 3 double sided arrows extend from the cylinders to the graphic of a lock that is labeled: Data Protection.&#10;• An arrow on the right leads to graphics of 3 gears:&#10;• Orange gear labeled Test has a clockwise arrow next to it. A straight arrow on its right labeled Patterns points to a laptop with the label: End User below it.&#10;• Green gear labeled Built has an anti-clockwise arrow next to it. &#10;• Blue gear labeled Validate has a clockwise arrow next to it. 2 straight arrows labeled Trends and Knowledge point to a computer with the label: Applications below it and a tablet device, respectively."/>
          <p:cNvPicPr>
            <a:picLocks noChangeAspect="1" noChangeArrowheads="1"/>
          </p:cNvPicPr>
          <p:nvPr/>
        </p:nvPicPr>
        <p:blipFill rotWithShape="1">
          <a:blip r:embed="rId3">
            <a:extLst>
              <a:ext uri="{28A0092B-C50C-407E-A947-70E740481C1C}">
                <a14:useLocalDpi xmlns:a14="http://schemas.microsoft.com/office/drawing/2010/main" val="0"/>
              </a:ext>
            </a:extLst>
          </a:blip>
          <a:srcRect b="2946"/>
          <a:stretch/>
        </p:blipFill>
        <p:spPr bwMode="auto">
          <a:xfrm>
            <a:off x="1350760" y="892461"/>
            <a:ext cx="7968353" cy="60421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7F7AE8-CF83-473F-B0F7-B9BE1F839C33}"/>
              </a:ext>
            </a:extLst>
          </p:cNvPr>
          <p:cNvSpPr/>
          <p:nvPr/>
        </p:nvSpPr>
        <p:spPr>
          <a:xfrm>
            <a:off x="5345906" y="6252082"/>
            <a:ext cx="5343525" cy="1040093"/>
          </a:xfrm>
          <a:prstGeom prst="rect">
            <a:avLst/>
          </a:prstGeom>
        </p:spPr>
        <p:txBody>
          <a:bodyPr>
            <a:spAutoFit/>
          </a:bodyPr>
          <a:lstStyle/>
          <a:p>
            <a:r>
              <a:rPr lang="en-GB" dirty="0">
                <a:hlinkClick r:id="rId4"/>
              </a:rPr>
              <a:t>https://hackernoon.com/what-steps-should-one-take-while-doing-data-preprocessing-502c993e1caa</a:t>
            </a:r>
            <a:r>
              <a:rPr lang="en-GB" dirty="0"/>
              <a:t> </a:t>
            </a:r>
          </a:p>
        </p:txBody>
      </p:sp>
    </p:spTree>
    <p:extLst>
      <p:ext uri="{BB962C8B-B14F-4D97-AF65-F5344CB8AC3E}">
        <p14:creationId xmlns:p14="http://schemas.microsoft.com/office/powerpoint/2010/main" val="126445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346" y="467469"/>
            <a:ext cx="8987614" cy="610616"/>
          </a:xfrm>
        </p:spPr>
        <p:txBody>
          <a:bodyPr wrap="square">
            <a:spAutoFit/>
          </a:bodyPr>
          <a:lstStyle/>
          <a:p>
            <a:r>
              <a:rPr lang="en-US" dirty="0"/>
              <a:t>A Simple Taxonomy of Data</a:t>
            </a:r>
          </a:p>
        </p:txBody>
      </p:sp>
      <p:sp>
        <p:nvSpPr>
          <p:cNvPr id="3" name="Content Placeholder 2"/>
          <p:cNvSpPr>
            <a:spLocks noGrp="1"/>
          </p:cNvSpPr>
          <p:nvPr>
            <p:ph idx="1"/>
          </p:nvPr>
        </p:nvSpPr>
        <p:spPr>
          <a:xfrm>
            <a:off x="305747" y="1078085"/>
            <a:ext cx="8987614" cy="5421933"/>
          </a:xfrm>
        </p:spPr>
        <p:txBody>
          <a:bodyPr wrap="square">
            <a:spAutoFit/>
          </a:bodyPr>
          <a:lstStyle/>
          <a:p>
            <a:pPr marL="815975" lvl="2" indent="-457200">
              <a:lnSpc>
                <a:spcPct val="150000"/>
              </a:lnSpc>
              <a:buFont typeface="Wingdings" panose="05000000000000000000" pitchFamily="2" charset="2"/>
              <a:buChar char="Ø"/>
            </a:pPr>
            <a:r>
              <a:rPr lang="en-US" sz="2646" dirty="0"/>
              <a:t>Data (datum—singular form of data): facts</a:t>
            </a:r>
          </a:p>
          <a:p>
            <a:pPr marL="815975" lvl="2" indent="-457200">
              <a:lnSpc>
                <a:spcPct val="150000"/>
              </a:lnSpc>
              <a:buFont typeface="Wingdings" panose="05000000000000000000" pitchFamily="2" charset="2"/>
              <a:buChar char="Ø"/>
            </a:pPr>
            <a:endParaRPr lang="en-US" sz="2646" dirty="0"/>
          </a:p>
          <a:p>
            <a:pPr marL="815975" lvl="2" indent="-457200">
              <a:lnSpc>
                <a:spcPct val="150000"/>
              </a:lnSpc>
              <a:buFont typeface="Wingdings" panose="05000000000000000000" pitchFamily="2" charset="2"/>
              <a:buChar char="Ø"/>
            </a:pPr>
            <a:r>
              <a:rPr lang="en-US" sz="2646" dirty="0"/>
              <a:t>Structured data</a:t>
            </a:r>
          </a:p>
          <a:p>
            <a:pPr marL="954382" lvl="1" indent="-457200">
              <a:lnSpc>
                <a:spcPct val="150000"/>
              </a:lnSpc>
              <a:buSzPct val="100000"/>
              <a:buFont typeface="Courier New" panose="02070309020205020404" pitchFamily="49" charset="0"/>
              <a:buChar char="o"/>
            </a:pPr>
            <a:r>
              <a:rPr lang="en-US" sz="2646" dirty="0"/>
              <a:t>Targeted for computers to process</a:t>
            </a:r>
          </a:p>
          <a:p>
            <a:pPr marL="954382" lvl="1" indent="-457200">
              <a:lnSpc>
                <a:spcPct val="150000"/>
              </a:lnSpc>
              <a:buSzPct val="100000"/>
              <a:buFont typeface="Courier New" panose="02070309020205020404" pitchFamily="49" charset="0"/>
              <a:buChar char="o"/>
            </a:pPr>
            <a:r>
              <a:rPr lang="en-US" sz="2646" dirty="0"/>
              <a:t>Numeric versus Nominal</a:t>
            </a:r>
          </a:p>
          <a:p>
            <a:pPr marL="954382" lvl="1" indent="-457200">
              <a:lnSpc>
                <a:spcPct val="150000"/>
              </a:lnSpc>
              <a:buSzPct val="100000"/>
              <a:buFont typeface="Courier New" panose="02070309020205020404" pitchFamily="49" charset="0"/>
              <a:buChar char="o"/>
            </a:pPr>
            <a:endParaRPr lang="en-US" sz="2646" dirty="0"/>
          </a:p>
          <a:p>
            <a:pPr marL="954382" lvl="1" indent="-457200">
              <a:lnSpc>
                <a:spcPct val="150000"/>
              </a:lnSpc>
              <a:buSzPct val="100000"/>
              <a:buFont typeface="Wingdings" panose="05000000000000000000" pitchFamily="2" charset="2"/>
              <a:buChar char="Ø"/>
            </a:pPr>
            <a:r>
              <a:rPr lang="en-US" sz="2646" dirty="0"/>
              <a:t>Unstructured/textual data or semi-structured data</a:t>
            </a:r>
          </a:p>
          <a:p>
            <a:pPr marL="954382" lvl="1" indent="-457200">
              <a:lnSpc>
                <a:spcPct val="150000"/>
              </a:lnSpc>
              <a:buSzPct val="100000"/>
              <a:buFont typeface="Courier New" panose="02070309020205020404" pitchFamily="49" charset="0"/>
              <a:buChar char="o"/>
            </a:pPr>
            <a:r>
              <a:rPr lang="en-US" sz="2646" dirty="0"/>
              <a:t>Targeted for humans to process</a:t>
            </a:r>
          </a:p>
          <a:p>
            <a:pPr marL="954382" lvl="1" indent="-457200">
              <a:lnSpc>
                <a:spcPct val="150000"/>
              </a:lnSpc>
              <a:buSzPct val="100000"/>
              <a:buFont typeface="Courier New" panose="02070309020205020404" pitchFamily="49" charset="0"/>
              <a:buChar char="o"/>
            </a:pPr>
            <a:r>
              <a:rPr lang="en-US" sz="2646" spc="-331" dirty="0"/>
              <a:t>X M </a:t>
            </a:r>
            <a:r>
              <a:rPr lang="en-US" sz="2646" dirty="0"/>
              <a:t>L, </a:t>
            </a:r>
            <a:r>
              <a:rPr lang="en-US" sz="2646" spc="-331" dirty="0"/>
              <a:t>H T M </a:t>
            </a:r>
            <a:r>
              <a:rPr lang="en-US" sz="2646" dirty="0"/>
              <a:t>L, Log files, etc.</a:t>
            </a:r>
          </a:p>
        </p:txBody>
      </p:sp>
    </p:spTree>
    <p:extLst>
      <p:ext uri="{BB962C8B-B14F-4D97-AF65-F5344CB8AC3E}">
        <p14:creationId xmlns:p14="http://schemas.microsoft.com/office/powerpoint/2010/main" val="3842502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2061" y="1043533"/>
            <a:ext cx="9513143" cy="4811327"/>
          </a:xfrm>
          <a:prstGeom prst="rect">
            <a:avLst/>
          </a:prstGeom>
          <a:noFill/>
        </p:spPr>
        <p:txBody>
          <a:bodyPr wrap="square" lIns="70875" tIns="35438" rIns="70875" bIns="35438" rtlCol="0">
            <a:spAutoFit/>
          </a:bodyPr>
          <a:lstStyle/>
          <a:p>
            <a:pPr>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Well </a:t>
            </a:r>
            <a:r>
              <a:rPr lang="en-US" sz="2800" dirty="0" err="1">
                <a:latin typeface="Calibri" panose="020F0502020204030204" pitchFamily="34" charset="0"/>
                <a:cs typeface="Calibri" pitchFamily="34" charset="0"/>
                <a:sym typeface="Wingdings" panose="05000000000000000000" pitchFamily="2" charset="2"/>
              </a:rPr>
              <a:t>organised</a:t>
            </a:r>
            <a:r>
              <a:rPr lang="en-US" sz="2800" dirty="0">
                <a:latin typeface="Calibri" panose="020F0502020204030204" pitchFamily="34" charset="0"/>
                <a:cs typeface="Calibri" pitchFamily="34" charset="0"/>
                <a:sym typeface="Wingdings" panose="05000000000000000000" pitchFamily="2" charset="2"/>
              </a:rPr>
              <a:t> </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Come in table form, with rows and columns </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Tables can be connected via relational database schema, making searching easy </a:t>
            </a:r>
          </a:p>
          <a:p>
            <a:pPr>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p:txBody>
      </p:sp>
      <p:sp>
        <p:nvSpPr>
          <p:cNvPr id="5" name="Rectangle 7"/>
          <p:cNvSpPr txBox="1">
            <a:spLocks noChangeArrowheads="1"/>
          </p:cNvSpPr>
          <p:nvPr/>
        </p:nvSpPr>
        <p:spPr bwMode="auto">
          <a:xfrm>
            <a:off x="234274" y="323453"/>
            <a:ext cx="9768719" cy="612349"/>
          </a:xfrm>
          <a:prstGeom prst="rect">
            <a:avLst/>
          </a:prstGeom>
          <a:noFill/>
          <a:ln w="9525">
            <a:noFill/>
            <a:round/>
            <a:headEnd/>
            <a:tailEnd/>
          </a:ln>
        </p:spPr>
        <p:txBody>
          <a:bodyPr vert="horz" wrap="square" lIns="0" tIns="28080" rIns="128834"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6"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6"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6"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defRPr/>
            </a:pPr>
            <a:r>
              <a:rPr lang="en-US" sz="3968" cap="all" spc="380" dirty="0">
                <a:solidFill>
                  <a:schemeClr val="tx2"/>
                </a:solidFill>
                <a:latin typeface="+mj-lt"/>
                <a:ea typeface="+mj-ea"/>
                <a:cs typeface="+mj-cs"/>
                <a:sym typeface="Wingdings" panose="05000000000000000000" pitchFamily="2" charset="2"/>
              </a:rPr>
              <a:t>Structured Data </a:t>
            </a:r>
          </a:p>
        </p:txBody>
      </p:sp>
      <p:pic>
        <p:nvPicPr>
          <p:cNvPr id="2" name="Picture 1"/>
          <p:cNvPicPr>
            <a:picLocks noChangeAspect="1"/>
          </p:cNvPicPr>
          <p:nvPr/>
        </p:nvPicPr>
        <p:blipFill>
          <a:blip r:embed="rId3"/>
          <a:stretch>
            <a:fillRect/>
          </a:stretch>
        </p:blipFill>
        <p:spPr>
          <a:xfrm>
            <a:off x="4697835" y="4787949"/>
            <a:ext cx="4952601" cy="2327126"/>
          </a:xfrm>
          <a:prstGeom prst="rect">
            <a:avLst/>
          </a:prstGeom>
        </p:spPr>
      </p:pic>
    </p:spTree>
    <p:extLst>
      <p:ext uri="{BB962C8B-B14F-4D97-AF65-F5344CB8AC3E}">
        <p14:creationId xmlns:p14="http://schemas.microsoft.com/office/powerpoint/2010/main" val="27500922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3338" y="1115541"/>
            <a:ext cx="9513143" cy="7396650"/>
          </a:xfrm>
          <a:prstGeom prst="rect">
            <a:avLst/>
          </a:prstGeom>
          <a:noFill/>
        </p:spPr>
        <p:txBody>
          <a:bodyPr wrap="square" lIns="70875" tIns="35438" rIns="70875" bIns="35438" rtlCol="0">
            <a:spAutoFit/>
          </a:bodyPr>
          <a:lstStyle/>
          <a:p>
            <a:pPr marL="342900" indent="-342900">
              <a:buBlip>
                <a:blip r:embed="rId3"/>
              </a:buBlip>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Less </a:t>
            </a:r>
            <a:r>
              <a:rPr lang="en-US" sz="2800" dirty="0" err="1">
                <a:latin typeface="Calibri" panose="020F0502020204030204" pitchFamily="34" charset="0"/>
                <a:cs typeface="Calibri" pitchFamily="34" charset="0"/>
                <a:sym typeface="Wingdings" panose="05000000000000000000" pitchFamily="2" charset="2"/>
              </a:rPr>
              <a:t>organised</a:t>
            </a:r>
            <a:r>
              <a:rPr lang="en-US" sz="2800" dirty="0">
                <a:latin typeface="Calibri" panose="020F0502020204030204" pitchFamily="34" charset="0"/>
                <a:cs typeface="Calibri" pitchFamily="34" charset="0"/>
                <a:sym typeface="Wingdings" panose="05000000000000000000" pitchFamily="2" charset="2"/>
              </a:rPr>
              <a:t> data </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Examples: text, sound, images, videos etc. </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No defined relationship between elements of data</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Searching and </a:t>
            </a:r>
            <a:r>
              <a:rPr lang="en-US" sz="2800" dirty="0" err="1">
                <a:latin typeface="Calibri" panose="020F0502020204030204" pitchFamily="34" charset="0"/>
                <a:cs typeface="Calibri" pitchFamily="34" charset="0"/>
                <a:sym typeface="Wingdings" panose="05000000000000000000" pitchFamily="2" charset="2"/>
              </a:rPr>
              <a:t>analysing</a:t>
            </a:r>
            <a:r>
              <a:rPr lang="en-US" sz="2800" dirty="0">
                <a:latin typeface="Calibri" panose="020F0502020204030204" pitchFamily="34" charset="0"/>
                <a:cs typeface="Calibri" pitchFamily="34" charset="0"/>
                <a:sym typeface="Wingdings" panose="05000000000000000000" pitchFamily="2" charset="2"/>
              </a:rPr>
              <a:t> is often complex </a:t>
            </a: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r>
              <a:rPr lang="en-US" sz="2800" dirty="0">
                <a:latin typeface="Calibri" panose="020F0502020204030204" pitchFamily="34" charset="0"/>
                <a:cs typeface="Calibri" pitchFamily="34" charset="0"/>
                <a:sym typeface="Wingdings" panose="05000000000000000000" pitchFamily="2" charset="2"/>
              </a:rPr>
              <a:t>Require </a:t>
            </a:r>
            <a:r>
              <a:rPr lang="en-US" sz="2800" dirty="0" err="1">
                <a:latin typeface="Calibri" panose="020F0502020204030204" pitchFamily="34" charset="0"/>
                <a:cs typeface="Calibri" pitchFamily="34" charset="0"/>
                <a:sym typeface="Wingdings" panose="05000000000000000000" pitchFamily="2" charset="2"/>
              </a:rPr>
              <a:t>specialised</a:t>
            </a:r>
            <a:r>
              <a:rPr lang="en-US" sz="2800" dirty="0">
                <a:latin typeface="Calibri" panose="020F0502020204030204" pitchFamily="34" charset="0"/>
                <a:cs typeface="Calibri" pitchFamily="34" charset="0"/>
                <a:sym typeface="Wingdings" panose="05000000000000000000" pitchFamily="2" charset="2"/>
              </a:rPr>
              <a:t> tools to convert to structured data.  </a:t>
            </a:r>
          </a:p>
          <a:p>
            <a:pPr>
              <a:defRPr/>
            </a:pPr>
            <a:endParaRPr lang="en-US" sz="2800" dirty="0">
              <a:latin typeface="Calibri" panose="020F0502020204030204" pitchFamily="34" charset="0"/>
              <a:cs typeface="Calibri" pitchFamily="34" charset="0"/>
              <a:sym typeface="Wingdings" panose="05000000000000000000" pitchFamily="2" charset="2"/>
            </a:endParaRPr>
          </a:p>
          <a:p>
            <a:pPr>
              <a:defRPr/>
            </a:pPr>
            <a:endParaRPr lang="en-US" sz="2800" dirty="0">
              <a:latin typeface="Calibri" panose="020F0502020204030204" pitchFamily="34" charset="0"/>
              <a:cs typeface="Calibri" pitchFamily="34" charset="0"/>
              <a:sym typeface="Wingdings" panose="05000000000000000000" pitchFamily="2" charset="2"/>
            </a:endParaRPr>
          </a:p>
          <a:p>
            <a:pPr>
              <a:defRPr/>
            </a:pPr>
            <a:endParaRPr lang="en-US" sz="2800" dirty="0">
              <a:latin typeface="Calibri" panose="020F0502020204030204" pitchFamily="34" charset="0"/>
              <a:cs typeface="Calibri" pitchFamily="34" charset="0"/>
              <a:sym typeface="Wingdings" panose="05000000000000000000" pitchFamily="2" charset="2"/>
            </a:endParaRPr>
          </a:p>
          <a:p>
            <a:pPr>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a:p>
            <a:pPr marL="457200" indent="-457200">
              <a:buFont typeface="Wingdings" panose="05000000000000000000" pitchFamily="2" charset="2"/>
              <a:buChar char="Ø"/>
              <a:defRPr/>
            </a:pPr>
            <a:endParaRPr lang="en-US" sz="2800" dirty="0">
              <a:latin typeface="Calibri" panose="020F0502020204030204" pitchFamily="34" charset="0"/>
              <a:cs typeface="Calibri" pitchFamily="34" charset="0"/>
              <a:sym typeface="Wingdings" panose="05000000000000000000" pitchFamily="2" charset="2"/>
            </a:endParaRPr>
          </a:p>
        </p:txBody>
      </p:sp>
      <p:sp>
        <p:nvSpPr>
          <p:cNvPr id="5" name="Rectangle 7"/>
          <p:cNvSpPr txBox="1">
            <a:spLocks noChangeArrowheads="1"/>
          </p:cNvSpPr>
          <p:nvPr/>
        </p:nvSpPr>
        <p:spPr bwMode="auto">
          <a:xfrm>
            <a:off x="417794" y="323453"/>
            <a:ext cx="9768719" cy="612349"/>
          </a:xfrm>
          <a:prstGeom prst="rect">
            <a:avLst/>
          </a:prstGeom>
          <a:noFill/>
          <a:ln w="9525">
            <a:noFill/>
            <a:round/>
            <a:headEnd/>
            <a:tailEnd/>
          </a:ln>
        </p:spPr>
        <p:txBody>
          <a:bodyPr vert="horz" wrap="square" lIns="0" tIns="28080" rIns="128834"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6"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6"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6"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defRPr/>
            </a:pPr>
            <a:r>
              <a:rPr lang="en-US" sz="3968" cap="all" spc="380" dirty="0">
                <a:solidFill>
                  <a:schemeClr val="tx2"/>
                </a:solidFill>
                <a:latin typeface="+mj-lt"/>
                <a:ea typeface="+mj-ea"/>
                <a:cs typeface="+mj-cs"/>
                <a:sym typeface="Wingdings" panose="05000000000000000000" pitchFamily="2" charset="2"/>
              </a:rPr>
              <a:t>Unstructured data</a:t>
            </a:r>
          </a:p>
        </p:txBody>
      </p:sp>
    </p:spTree>
    <p:extLst>
      <p:ext uri="{BB962C8B-B14F-4D97-AF65-F5344CB8AC3E}">
        <p14:creationId xmlns:p14="http://schemas.microsoft.com/office/powerpoint/2010/main" val="341012366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0BAC-B7E4-4F94-891F-CD3F5C80A732}"/>
              </a:ext>
            </a:extLst>
          </p:cNvPr>
          <p:cNvSpPr>
            <a:spLocks noGrp="1"/>
          </p:cNvSpPr>
          <p:nvPr>
            <p:ph type="title"/>
          </p:nvPr>
        </p:nvSpPr>
        <p:spPr/>
        <p:txBody>
          <a:bodyPr/>
          <a:lstStyle/>
          <a:p>
            <a:r>
              <a:rPr lang="en-GB" dirty="0"/>
              <a:t>Structured v/s unstructured data</a:t>
            </a:r>
          </a:p>
        </p:txBody>
      </p:sp>
      <p:pic>
        <p:nvPicPr>
          <p:cNvPr id="5" name="Content Placeholder 4">
            <a:extLst>
              <a:ext uri="{FF2B5EF4-FFF2-40B4-BE49-F238E27FC236}">
                <a16:creationId xmlns:a16="http://schemas.microsoft.com/office/drawing/2014/main" id="{589CDAD0-8B5B-464B-81C3-08E171F03C99}"/>
              </a:ext>
            </a:extLst>
          </p:cNvPr>
          <p:cNvPicPr>
            <a:picLocks noGrp="1" noChangeAspect="1"/>
          </p:cNvPicPr>
          <p:nvPr>
            <p:ph idx="1"/>
          </p:nvPr>
        </p:nvPicPr>
        <p:blipFill>
          <a:blip r:embed="rId3"/>
          <a:stretch>
            <a:fillRect/>
          </a:stretch>
        </p:blipFill>
        <p:spPr>
          <a:xfrm>
            <a:off x="1241450" y="1115541"/>
            <a:ext cx="7961696" cy="5573188"/>
          </a:xfrm>
          <a:prstGeom prst="rect">
            <a:avLst/>
          </a:prstGeom>
        </p:spPr>
      </p:pic>
    </p:spTree>
    <p:extLst>
      <p:ext uri="{BB962C8B-B14F-4D97-AF65-F5344CB8AC3E}">
        <p14:creationId xmlns:p14="http://schemas.microsoft.com/office/powerpoint/2010/main" val="197996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54" y="323453"/>
            <a:ext cx="8987614" cy="1221232"/>
          </a:xfrm>
        </p:spPr>
        <p:txBody>
          <a:bodyPr wrap="square">
            <a:spAutoFit/>
          </a:bodyPr>
          <a:lstStyle/>
          <a:p>
            <a:r>
              <a:rPr lang="en-IN" dirty="0"/>
              <a:t>Metrics for Analytics ready Data</a:t>
            </a:r>
            <a:endParaRPr lang="en-US" dirty="0"/>
          </a:p>
        </p:txBody>
      </p:sp>
      <p:sp>
        <p:nvSpPr>
          <p:cNvPr id="3" name="Content Placeholder 2"/>
          <p:cNvSpPr>
            <a:spLocks noGrp="1"/>
          </p:cNvSpPr>
          <p:nvPr>
            <p:ph idx="1"/>
          </p:nvPr>
        </p:nvSpPr>
        <p:spPr>
          <a:xfrm>
            <a:off x="377354" y="1852643"/>
            <a:ext cx="8987614" cy="3854388"/>
          </a:xfrm>
        </p:spPr>
        <p:txBody>
          <a:bodyPr wrap="square">
            <a:spAutoFit/>
          </a:bodyPr>
          <a:lstStyle/>
          <a:p>
            <a:pPr marL="457200" indent="-457200">
              <a:buFont typeface="Arial" panose="020B0604020202020204" pitchFamily="34" charset="0"/>
              <a:buChar char="•"/>
            </a:pPr>
            <a:r>
              <a:rPr lang="en-US" sz="2646" dirty="0"/>
              <a:t>Data source reliability</a:t>
            </a:r>
          </a:p>
          <a:p>
            <a:pPr marL="457200" indent="-457200">
              <a:buFont typeface="Arial" panose="020B0604020202020204" pitchFamily="34" charset="0"/>
              <a:buChar char="•"/>
            </a:pPr>
            <a:r>
              <a:rPr lang="en-US" sz="2646" dirty="0"/>
              <a:t>Data content accuracy</a:t>
            </a:r>
          </a:p>
          <a:p>
            <a:pPr marL="457200" indent="-457200">
              <a:buFont typeface="Arial" panose="020B0604020202020204" pitchFamily="34" charset="0"/>
              <a:buChar char="•"/>
            </a:pPr>
            <a:r>
              <a:rPr lang="en-US" sz="2646" dirty="0"/>
              <a:t>Data accessibility </a:t>
            </a:r>
          </a:p>
          <a:p>
            <a:pPr marL="457200" indent="-457200">
              <a:buFont typeface="Arial" panose="020B0604020202020204" pitchFamily="34" charset="0"/>
              <a:buChar char="•"/>
            </a:pPr>
            <a:r>
              <a:rPr lang="en-US" sz="2646" dirty="0"/>
              <a:t>Data security and data privacy</a:t>
            </a:r>
          </a:p>
          <a:p>
            <a:pPr marL="457200" indent="-457200">
              <a:buFont typeface="Arial" panose="020B0604020202020204" pitchFamily="34" charset="0"/>
              <a:buChar char="•"/>
            </a:pPr>
            <a:r>
              <a:rPr lang="en-US" sz="2646" dirty="0"/>
              <a:t>Data richness</a:t>
            </a:r>
          </a:p>
          <a:p>
            <a:pPr marL="457200" indent="-457200">
              <a:buFont typeface="Arial" panose="020B0604020202020204" pitchFamily="34" charset="0"/>
              <a:buChar char="•"/>
            </a:pPr>
            <a:r>
              <a:rPr lang="en-US" sz="2646" dirty="0"/>
              <a:t>Data consistency</a:t>
            </a:r>
          </a:p>
          <a:p>
            <a:pPr marL="457200" indent="-457200">
              <a:buFont typeface="Arial" panose="020B0604020202020204" pitchFamily="34" charset="0"/>
              <a:buChar char="•"/>
            </a:pPr>
            <a:r>
              <a:rPr lang="en-US" sz="2646" dirty="0"/>
              <a:t>Data currency/data timeliness</a:t>
            </a:r>
          </a:p>
          <a:p>
            <a:pPr marL="457200" indent="-457200">
              <a:buFont typeface="Arial" panose="020B0604020202020204" pitchFamily="34" charset="0"/>
              <a:buChar char="•"/>
            </a:pPr>
            <a:r>
              <a:rPr lang="en-US" sz="2646" dirty="0"/>
              <a:t>Data granularity</a:t>
            </a:r>
          </a:p>
          <a:p>
            <a:pPr marL="457200" indent="-457200">
              <a:buFont typeface="Arial" panose="020B0604020202020204" pitchFamily="34" charset="0"/>
              <a:buChar char="•"/>
            </a:pPr>
            <a:r>
              <a:rPr lang="en-US" sz="2646" dirty="0"/>
              <a:t>Data validity and data relevancy </a:t>
            </a:r>
          </a:p>
        </p:txBody>
      </p:sp>
    </p:spTree>
    <p:extLst>
      <p:ext uri="{BB962C8B-B14F-4D97-AF65-F5344CB8AC3E}">
        <p14:creationId xmlns:p14="http://schemas.microsoft.com/office/powerpoint/2010/main" val="1964608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7006" y="385823"/>
            <a:ext cx="4917440" cy="567477"/>
          </a:xfrm>
        </p:spPr>
        <p:txBody>
          <a:bodyPr>
            <a:normAutofit fontScale="90000"/>
          </a:bodyPr>
          <a:lstStyle/>
          <a:p>
            <a:r>
              <a:rPr lang="en-GB" dirty="0"/>
              <a:t>Learning outcomes</a:t>
            </a:r>
          </a:p>
        </p:txBody>
      </p:sp>
      <p:sp>
        <p:nvSpPr>
          <p:cNvPr id="3" name="Rectangle 2">
            <a:extLst>
              <a:ext uri="{FF2B5EF4-FFF2-40B4-BE49-F238E27FC236}">
                <a16:creationId xmlns:a16="http://schemas.microsoft.com/office/drawing/2014/main" id="{F4D658A3-86E6-BF41-9482-F6C799CCE890}"/>
              </a:ext>
            </a:extLst>
          </p:cNvPr>
          <p:cNvSpPr/>
          <p:nvPr/>
        </p:nvSpPr>
        <p:spPr>
          <a:xfrm>
            <a:off x="233664" y="1220504"/>
            <a:ext cx="9577064" cy="4555093"/>
          </a:xfrm>
          <a:prstGeom prst="rect">
            <a:avLst/>
          </a:prstGeom>
        </p:spPr>
        <p:txBody>
          <a:bodyPr wrap="square">
            <a:spAutoFit/>
          </a:bodyPr>
          <a:lstStyle/>
          <a:p>
            <a:pPr algn="just" defTabSz="914400" eaLnBrk="0" fontAlgn="base" hangingPunct="0">
              <a:lnSpc>
                <a:spcPct val="100000"/>
              </a:lnSpc>
              <a:spcBef>
                <a:spcPts val="1200"/>
              </a:spcBef>
              <a:spcAft>
                <a:spcPct val="0"/>
              </a:spcAft>
            </a:pPr>
            <a:r>
              <a:rPr lang="en-GB" altLang="en-US" sz="2000" dirty="0">
                <a:latin typeface="Calibri" panose="020F0502020204030204" pitchFamily="34" charset="0"/>
                <a:cs typeface="Calibri" panose="020F0502020204030204" pitchFamily="34" charset="0"/>
              </a:rPr>
              <a:t>At the end of this week, you will need to be able to</a:t>
            </a: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Understand the nature of data as it relates to business intelligence analytics</a:t>
            </a:r>
            <a:endParaRPr lang="en-GB" altLang="en-US" sz="2000" dirty="0">
              <a:latin typeface="Calibri" panose="020F0502020204030204" pitchFamily="34" charset="0"/>
              <a:cs typeface="Calibri" panose="020F0502020204030204" pitchFamily="34" charset="0"/>
            </a:endParaRP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GB" altLang="en-US" sz="2000" dirty="0">
                <a:latin typeface="Calibri" panose="020F0502020204030204" pitchFamily="34" charset="0"/>
                <a:cs typeface="Calibri" panose="020F0502020204030204" pitchFamily="34" charset="0"/>
              </a:rPr>
              <a:t>Understand the importance of data/information </a:t>
            </a: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GB" altLang="en-US" sz="2000" dirty="0">
                <a:latin typeface="Calibri" panose="020F0502020204030204" pitchFamily="34" charset="0"/>
                <a:cs typeface="Calibri" panose="020F0502020204030204" pitchFamily="34" charset="0"/>
              </a:rPr>
              <a:t>Appreciate the value that visual analytics brings to business analytics</a:t>
            </a: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GB" altLang="en-US" sz="2000" dirty="0">
                <a:latin typeface="Calibri" panose="020F0502020204030204" pitchFamily="34" charset="0"/>
                <a:cs typeface="Calibri" panose="020F0502020204030204" pitchFamily="34" charset="0"/>
              </a:rPr>
              <a:t>Understand how data science is important in the health sector</a:t>
            </a: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GB" altLang="en-US" sz="2000" dirty="0">
                <a:latin typeface="Calibri" panose="020F0502020204030204" pitchFamily="34" charset="0"/>
                <a:cs typeface="Calibri" panose="020F0502020204030204" pitchFamily="34" charset="0"/>
              </a:rPr>
              <a:t>Understand the 5V’s of Big Data</a:t>
            </a:r>
          </a:p>
          <a:p>
            <a:pPr marL="342900" indent="-342900" algn="just" defTabSz="914400" eaLnBrk="0" fontAlgn="base" hangingPunct="0">
              <a:lnSpc>
                <a:spcPct val="150000"/>
              </a:lnSpc>
              <a:spcBef>
                <a:spcPts val="1200"/>
              </a:spcBef>
              <a:spcAft>
                <a:spcPct val="0"/>
              </a:spcAft>
              <a:buFont typeface="Arial" panose="020B0604020202020204" pitchFamily="34" charset="0"/>
              <a:buChar char="•"/>
            </a:pPr>
            <a:r>
              <a:rPr lang="en-GB" altLang="en-US" sz="2000" dirty="0">
                <a:latin typeface="Calibri" panose="020F0502020204030204" pitchFamily="34" charset="0"/>
                <a:cs typeface="Calibri" panose="020F0502020204030204" pitchFamily="34" charset="0"/>
              </a:rPr>
              <a:t>Understand the requirements for your assessments</a:t>
            </a:r>
          </a:p>
          <a:p>
            <a:pPr algn="just" defTabSz="914400" eaLnBrk="0" fontAlgn="base" hangingPunct="0">
              <a:lnSpc>
                <a:spcPct val="100000"/>
              </a:lnSpc>
              <a:spcBef>
                <a:spcPts val="1200"/>
              </a:spcBef>
              <a:spcAft>
                <a:spcPct val="0"/>
              </a:spcAft>
            </a:pPr>
            <a:endParaRPr lang="en-GB" alt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55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630" y="127505"/>
            <a:ext cx="8987614" cy="1221232"/>
          </a:xfrm>
        </p:spPr>
        <p:txBody>
          <a:bodyPr wrap="square">
            <a:spAutoFit/>
          </a:bodyPr>
          <a:lstStyle/>
          <a:p>
            <a:r>
              <a:rPr lang="en-IN" dirty="0"/>
              <a:t>The Art and Science of Data Pre-processing</a:t>
            </a:r>
            <a:endParaRPr lang="en-US" dirty="0"/>
          </a:p>
        </p:txBody>
      </p:sp>
      <p:sp>
        <p:nvSpPr>
          <p:cNvPr id="3" name="Content Placeholder 2"/>
          <p:cNvSpPr>
            <a:spLocks noGrp="1"/>
          </p:cNvSpPr>
          <p:nvPr>
            <p:ph idx="1"/>
          </p:nvPr>
        </p:nvSpPr>
        <p:spPr>
          <a:xfrm>
            <a:off x="389630" y="1763613"/>
            <a:ext cx="8987614" cy="4285981"/>
          </a:xfrm>
        </p:spPr>
        <p:txBody>
          <a:bodyPr wrap="square">
            <a:spAutoFit/>
          </a:bodyPr>
          <a:lstStyle/>
          <a:p>
            <a:r>
              <a:rPr lang="en-US" sz="2646" dirty="0"/>
              <a:t>The real-world data is dirty, misaligned, overly </a:t>
            </a:r>
          </a:p>
          <a:p>
            <a:r>
              <a:rPr lang="en-US" sz="2646" dirty="0"/>
              <a:t>complex, and inaccurate </a:t>
            </a:r>
          </a:p>
          <a:p>
            <a:pPr marL="875161" lvl="1" indent="-377979">
              <a:buSzPct val="100000"/>
            </a:pPr>
            <a:r>
              <a:rPr lang="en-US" sz="2646" dirty="0"/>
              <a:t>Not ready for analytics!</a:t>
            </a:r>
          </a:p>
          <a:p>
            <a:r>
              <a:rPr lang="en-US" sz="2646" dirty="0"/>
              <a:t>Readying the data for analytics is needed</a:t>
            </a:r>
          </a:p>
          <a:p>
            <a:pPr marL="875161" lvl="1" indent="-377979">
              <a:buSzPct val="100000"/>
            </a:pPr>
            <a:r>
              <a:rPr lang="en-US" sz="2646" dirty="0"/>
              <a:t>Data preprocessing </a:t>
            </a:r>
          </a:p>
          <a:p>
            <a:pPr marL="1506875" lvl="2" indent="-377979">
              <a:buSzPct val="100000"/>
            </a:pPr>
            <a:r>
              <a:rPr lang="en-US" sz="2646" dirty="0"/>
              <a:t>Data consolidation</a:t>
            </a:r>
          </a:p>
          <a:p>
            <a:pPr marL="1506875" lvl="2" indent="-377979">
              <a:buSzPct val="100000"/>
            </a:pPr>
            <a:r>
              <a:rPr lang="en-US" sz="2646" dirty="0"/>
              <a:t>Data cleaning</a:t>
            </a:r>
          </a:p>
          <a:p>
            <a:pPr marL="1506875" lvl="2" indent="-377979">
              <a:buSzPct val="100000"/>
            </a:pPr>
            <a:r>
              <a:rPr lang="en-US" sz="2646" dirty="0"/>
              <a:t>Data transformation</a:t>
            </a:r>
          </a:p>
          <a:p>
            <a:pPr marL="1506875" lvl="2" indent="-377979">
              <a:buSzPct val="100000"/>
            </a:pPr>
            <a:r>
              <a:rPr lang="en-US" sz="2646" dirty="0"/>
              <a:t>Data reduction</a:t>
            </a:r>
          </a:p>
          <a:p>
            <a:r>
              <a:rPr lang="en-US" sz="2646" dirty="0"/>
              <a:t>Art – it develops and improves with experience</a:t>
            </a:r>
          </a:p>
        </p:txBody>
      </p:sp>
      <p:pic>
        <p:nvPicPr>
          <p:cNvPr id="4" name="Picture 2" descr="• At the top, there are 4 cylinders collectively labeled Raw Data Sources. The cylinders are individually labeled:&#10;• OLTP&#10;• Web Data&#10;• Legacy DB&#10;• Social Data&#10;• An arrow leads to the first step below it. The first step is titled Data Consolidation and lists the following:&#10;• Collect data&#10;• Select data&#10;• Integrate data&#10;• An arrow leads to the next step below it. The second step is titled Data Cleaning and lists the following:&#10;• Impute values&#10;• Reduce noise&#10;• Eliminate duplicates&#10;• An arrow leads to the next step below it. The third step is titled Data Transformation and lists the following:&#10;• Normalize data&#10;• Discretize data&#10;• Create attributes&#10;• An arrow leads to the next step below it. The second step is titled Data Reduction and lists the following:&#10;• Reduce dimension&#10;• Reduce volume&#10;• Balance data&#10;• An arrow below it leads to the graphic of a spreadsheet with a cylinder on its top right corner labeled D. W. The whole graphic is labeled Well-Formed Data.&#10;• Each arrow leading to the next step has an arrow with dotted lines labeled Feedback on the left leading to each step behind it and to Raw Data Sources.">
            <a:extLst>
              <a:ext uri="{FF2B5EF4-FFF2-40B4-BE49-F238E27FC236}">
                <a16:creationId xmlns:a16="http://schemas.microsoft.com/office/drawing/2014/main" id="{57D5FE5C-842E-4DC8-AA8C-D7503AAFB1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9"/>
          <a:stretch/>
        </p:blipFill>
        <p:spPr bwMode="auto">
          <a:xfrm>
            <a:off x="8514258" y="1348737"/>
            <a:ext cx="1725973" cy="567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80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01" y="199492"/>
            <a:ext cx="8987614" cy="949747"/>
          </a:xfrm>
        </p:spPr>
        <p:txBody>
          <a:bodyPr wrap="square">
            <a:spAutoFit/>
          </a:bodyPr>
          <a:lstStyle/>
          <a:p>
            <a:r>
              <a:rPr lang="en-IN" sz="3086" dirty="0"/>
              <a:t>Data Pre-processing Tasks and Methods</a:t>
            </a:r>
            <a:endParaRPr lang="en-US" sz="2205" dirty="0"/>
          </a:p>
        </p:txBody>
      </p:sp>
      <p:sp>
        <p:nvSpPr>
          <p:cNvPr id="4" name="Content Placeholder 3"/>
          <p:cNvSpPr>
            <a:spLocks noGrp="1"/>
          </p:cNvSpPr>
          <p:nvPr>
            <p:ph idx="1"/>
          </p:nvPr>
        </p:nvSpPr>
        <p:spPr>
          <a:xfrm>
            <a:off x="826535" y="1146940"/>
            <a:ext cx="8987614" cy="301173"/>
          </a:xfrm>
        </p:spPr>
        <p:txBody>
          <a:bodyPr wrap="square">
            <a:spAutoFit/>
          </a:bodyPr>
          <a:lstStyle/>
          <a:p>
            <a:pPr marL="0" indent="0"/>
            <a:r>
              <a:rPr lang="en-IN" sz="1984" b="1" dirty="0"/>
              <a:t> </a:t>
            </a:r>
            <a:r>
              <a:rPr lang="en-IN" sz="1984" dirty="0"/>
              <a:t>A Summary of Data Pre-processing Tasks and Potential Methods.</a:t>
            </a:r>
          </a:p>
        </p:txBody>
      </p:sp>
      <p:graphicFrame>
        <p:nvGraphicFramePr>
          <p:cNvPr id="3" name="Table 2"/>
          <p:cNvGraphicFramePr>
            <a:graphicFrameLocks noGrp="1"/>
          </p:cNvGraphicFramePr>
          <p:nvPr/>
        </p:nvGraphicFramePr>
        <p:xfrm>
          <a:off x="852099" y="1475581"/>
          <a:ext cx="8903617" cy="5644204"/>
        </p:xfrm>
        <a:graphic>
          <a:graphicData uri="http://schemas.openxmlformats.org/drawingml/2006/table">
            <a:tbl>
              <a:tblPr firstRow="1" bandRow="1">
                <a:tableStyleId>{3B4B98B0-60AC-42C2-AFA5-B58CD77FA1E5}</a:tableStyleId>
              </a:tblPr>
              <a:tblGrid>
                <a:gridCol w="1469937">
                  <a:extLst>
                    <a:ext uri="{9D8B030D-6E8A-4147-A177-3AD203B41FA5}">
                      <a16:colId xmlns:a16="http://schemas.microsoft.com/office/drawing/2014/main" val="20000"/>
                    </a:ext>
                  </a:extLst>
                </a:gridCol>
                <a:gridCol w="2015913">
                  <a:extLst>
                    <a:ext uri="{9D8B030D-6E8A-4147-A177-3AD203B41FA5}">
                      <a16:colId xmlns:a16="http://schemas.microsoft.com/office/drawing/2014/main" val="20001"/>
                    </a:ext>
                  </a:extLst>
                </a:gridCol>
                <a:gridCol w="5417767">
                  <a:extLst>
                    <a:ext uri="{9D8B030D-6E8A-4147-A177-3AD203B41FA5}">
                      <a16:colId xmlns:a16="http://schemas.microsoft.com/office/drawing/2014/main" val="20002"/>
                    </a:ext>
                  </a:extLst>
                </a:gridCol>
              </a:tblGrid>
              <a:tr h="153629">
                <a:tc>
                  <a:txBody>
                    <a:bodyPr/>
                    <a:lstStyle/>
                    <a:p>
                      <a:r>
                        <a:rPr lang="en-IN" sz="1100" b="1" i="0" u="none" strike="noStrike" kern="1200" baseline="0" dirty="0">
                          <a:solidFill>
                            <a:schemeClr val="bg1"/>
                          </a:solidFill>
                          <a:latin typeface="+mn-lt"/>
                          <a:ea typeface="+mn-ea"/>
                          <a:cs typeface="+mn-cs"/>
                        </a:rPr>
                        <a:t>Main Task</a:t>
                      </a:r>
                      <a:endParaRPr lang="en-IN" sz="1100" dirty="0">
                        <a:solidFill>
                          <a:schemeClr val="bg1"/>
                        </a:solidFill>
                      </a:endParaRPr>
                    </a:p>
                  </a:txBody>
                  <a:tcPr marL="100796" marR="100796" marT="50398" marB="5039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007FA3"/>
                    </a:solidFill>
                  </a:tcPr>
                </a:tc>
                <a:tc>
                  <a:txBody>
                    <a:bodyPr/>
                    <a:lstStyle/>
                    <a:p>
                      <a:r>
                        <a:rPr lang="en-IN" sz="1100" b="1" i="0" u="none" strike="noStrike" kern="1200" baseline="0" dirty="0">
                          <a:solidFill>
                            <a:schemeClr val="bg1"/>
                          </a:solidFill>
                          <a:latin typeface="+mn-lt"/>
                          <a:ea typeface="+mn-ea"/>
                          <a:cs typeface="+mn-cs"/>
                        </a:rPr>
                        <a:t>Subtasks</a:t>
                      </a:r>
                      <a:endParaRPr lang="en-IN" sz="1100" dirty="0">
                        <a:solidFill>
                          <a:schemeClr val="bg1"/>
                        </a:solidFill>
                      </a:endParaRPr>
                    </a:p>
                  </a:txBody>
                  <a:tcPr marL="100796" marR="100796" marT="50398" marB="50398">
                    <a:lnT w="12700" cap="flat" cmpd="sng" algn="ctr">
                      <a:solidFill>
                        <a:schemeClr val="tx1"/>
                      </a:solidFill>
                      <a:prstDash val="solid"/>
                      <a:round/>
                      <a:headEnd type="none" w="med" len="med"/>
                      <a:tailEnd type="none" w="med" len="med"/>
                    </a:lnT>
                    <a:solidFill>
                      <a:srgbClr val="007FA3"/>
                    </a:solidFill>
                  </a:tcPr>
                </a:tc>
                <a:tc>
                  <a:txBody>
                    <a:bodyPr/>
                    <a:lstStyle/>
                    <a:p>
                      <a:r>
                        <a:rPr lang="en-IN" sz="1100" b="1" i="0" u="none" strike="noStrike" kern="1200" baseline="0" dirty="0">
                          <a:solidFill>
                            <a:schemeClr val="bg1"/>
                          </a:solidFill>
                          <a:latin typeface="+mn-lt"/>
                          <a:ea typeface="+mn-ea"/>
                          <a:cs typeface="+mn-cs"/>
                        </a:rPr>
                        <a:t>Popular Methods</a:t>
                      </a:r>
                      <a:endParaRPr lang="en-IN" sz="1100" dirty="0">
                        <a:solidFill>
                          <a:schemeClr val="bg1"/>
                        </a:solidFill>
                      </a:endParaRPr>
                    </a:p>
                  </a:txBody>
                  <a:tcPr marL="100796" marR="100796" marT="50398" marB="5039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FA3"/>
                    </a:solidFill>
                  </a:tcPr>
                </a:tc>
                <a:extLst>
                  <a:ext uri="{0D108BD9-81ED-4DB2-BD59-A6C34878D82A}">
                    <a16:rowId xmlns:a16="http://schemas.microsoft.com/office/drawing/2014/main" val="10000"/>
                  </a:ext>
                </a:extLst>
              </a:tr>
              <a:tr h="604774">
                <a:tc>
                  <a:txBody>
                    <a:bodyPr/>
                    <a:lstStyle/>
                    <a:p>
                      <a:r>
                        <a:rPr lang="en-IN" sz="1100" b="0" i="0" u="none" strike="noStrike" kern="1200" baseline="0" dirty="0">
                          <a:solidFill>
                            <a:schemeClr val="tx1"/>
                          </a:solidFill>
                          <a:latin typeface="+mn-lt"/>
                          <a:ea typeface="+mn-ea"/>
                          <a:cs typeface="+mn-cs"/>
                        </a:rPr>
                        <a:t>Data consolidation</a:t>
                      </a:r>
                      <a:endParaRPr lang="en-IN" sz="1100" dirty="0"/>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Access and collect the data Select and filter the data Integrate and unify the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SQL queries, software agents, Web services. Domain expertise, SQL queries, statistical tests. SQL queries, domain expertise, ontology-driven data mapping.</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1"/>
                  </a:ext>
                </a:extLst>
              </a:tr>
              <a:tr h="604774">
                <a:tc>
                  <a:txBody>
                    <a:bodyPr/>
                    <a:lstStyle/>
                    <a:p>
                      <a:r>
                        <a:rPr lang="en-IN" sz="1100" b="0" i="0" u="none" strike="noStrike" kern="1200" baseline="0" dirty="0">
                          <a:solidFill>
                            <a:schemeClr val="tx1"/>
                          </a:solidFill>
                          <a:latin typeface="+mn-lt"/>
                          <a:ea typeface="+mn-ea"/>
                          <a:cs typeface="+mn-cs"/>
                        </a:rPr>
                        <a:t>Data cleaning</a:t>
                      </a:r>
                      <a:endParaRPr lang="en-IN" sz="1100" dirty="0"/>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Handle missing values in the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Fill in missing values (imputations) with most appropriate values (mean, median, min/max, mode, etc.); recode the missing values with a constant such as “ML”; remove the record of the missing value; do nothing.</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2"/>
                  </a:ext>
                </a:extLst>
              </a:tr>
              <a:tr h="604774">
                <a:tc>
                  <a:txBody>
                    <a:bodyPr/>
                    <a:lstStyle/>
                    <a:p>
                      <a:r>
                        <a:rPr lang="en-US" sz="1100" dirty="0">
                          <a:solidFill>
                            <a:srgbClr val="D4EAE4"/>
                          </a:solidFill>
                        </a:rPr>
                        <a:t>Blank</a:t>
                      </a:r>
                      <a:endParaRPr lang="en-IN" sz="1100" dirty="0">
                        <a:solidFill>
                          <a:srgbClr val="D4EAE4"/>
                        </a:solidFill>
                      </a:endParaRPr>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Identify and reduce noise in the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Identify the outliers in data with simple statistical techniques (such as averages and standard deviations) or with cluster analysis; once identified, either remove the outliers or smooth them by using binning, regression, or simple averages.</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3"/>
                  </a:ext>
                </a:extLst>
              </a:tr>
              <a:tr h="604774">
                <a:tc>
                  <a:txBody>
                    <a:bodyPr/>
                    <a:lstStyle/>
                    <a:p>
                      <a:r>
                        <a:rPr lang="en-US" sz="1100" dirty="0">
                          <a:solidFill>
                            <a:srgbClr val="D4EAE4"/>
                          </a:solidFill>
                        </a:rPr>
                        <a:t>Blank</a:t>
                      </a:r>
                      <a:endParaRPr lang="en-IN" sz="1100" dirty="0">
                        <a:solidFill>
                          <a:srgbClr val="D4EAE4"/>
                        </a:solidFill>
                      </a:endParaRPr>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Find and eliminate erroneous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Identify the erroneous values in data (other than outliers), such as odd values, inconsistent class labels, odd distributions; once identified, use domain expertise to correct the values or remove the records holding the erroneous values.</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4"/>
                  </a:ext>
                </a:extLst>
              </a:tr>
              <a:tr h="604774">
                <a:tc>
                  <a:txBody>
                    <a:bodyPr/>
                    <a:lstStyle/>
                    <a:p>
                      <a:r>
                        <a:rPr lang="en-IN" sz="1100" b="0" i="0" u="none" strike="noStrike" kern="1200" baseline="0" dirty="0">
                          <a:solidFill>
                            <a:schemeClr val="tx1"/>
                          </a:solidFill>
                          <a:latin typeface="+mn-lt"/>
                          <a:ea typeface="+mn-ea"/>
                          <a:cs typeface="+mn-cs"/>
                        </a:rPr>
                        <a:t>Data transformation</a:t>
                      </a:r>
                      <a:endParaRPr lang="en-IN" sz="1100" dirty="0"/>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Normalize the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Reduce the range of values in each numerically valued variable to a standard range (e.g., 0 to 1 or −1 to +1) by using a variety of normalization or scaling techniques.</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5"/>
                  </a:ext>
                </a:extLst>
              </a:tr>
              <a:tr h="604774">
                <a:tc>
                  <a:txBody>
                    <a:bodyPr/>
                    <a:lstStyle/>
                    <a:p>
                      <a:r>
                        <a:rPr lang="en-IN" sz="1100" b="0" i="0" u="none" strike="noStrike" kern="1200" baseline="0" dirty="0">
                          <a:solidFill>
                            <a:srgbClr val="D4EAE4"/>
                          </a:solidFill>
                          <a:latin typeface="+mn-lt"/>
                          <a:ea typeface="+mn-ea"/>
                          <a:cs typeface="+mn-cs"/>
                        </a:rPr>
                        <a:t>Blank</a:t>
                      </a:r>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Discretize or aggregate the data</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If needed, convert the numeric variables into discrete representations using range- or frequency-based binning techniques; for categorical variables, reduce the number of values by applying proper concept hierarchies.</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6"/>
                  </a:ext>
                </a:extLst>
              </a:tr>
              <a:tr h="604774">
                <a:tc>
                  <a:txBody>
                    <a:bodyPr/>
                    <a:lstStyle/>
                    <a:p>
                      <a:r>
                        <a:rPr lang="en-US" sz="1100" dirty="0">
                          <a:solidFill>
                            <a:srgbClr val="D4EAE4"/>
                          </a:solidFill>
                        </a:rPr>
                        <a:t>Blank</a:t>
                      </a:r>
                      <a:endParaRPr lang="en-IN" sz="1100" dirty="0">
                        <a:solidFill>
                          <a:srgbClr val="D4EAE4"/>
                        </a:solidFill>
                      </a:endParaRPr>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Construct new attributes</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Derive new and more informative variables from the existing ones using a wide range of mathematical functions (as simple as addition and multiplication or as complex as a hybrid combination of log transformations).</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7"/>
                  </a:ext>
                </a:extLst>
              </a:tr>
              <a:tr h="436781">
                <a:tc>
                  <a:txBody>
                    <a:bodyPr/>
                    <a:lstStyle/>
                    <a:p>
                      <a:r>
                        <a:rPr lang="en-IN" sz="1100" b="0" i="0" u="none" strike="noStrike" kern="1200" baseline="0" dirty="0">
                          <a:solidFill>
                            <a:schemeClr val="tx1"/>
                          </a:solidFill>
                          <a:latin typeface="+mn-lt"/>
                          <a:ea typeface="+mn-ea"/>
                          <a:cs typeface="+mn-cs"/>
                        </a:rPr>
                        <a:t>Data reduction</a:t>
                      </a:r>
                      <a:endParaRPr lang="en-IN" sz="1100" dirty="0"/>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Reduce number of attributes</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Use principal component analysis, independent component analysis, chi-square testing, correlation analysis, and decision tree induction.</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8"/>
                  </a:ext>
                </a:extLst>
              </a:tr>
              <a:tr h="436781">
                <a:tc>
                  <a:txBody>
                    <a:bodyPr/>
                    <a:lstStyle/>
                    <a:p>
                      <a:r>
                        <a:rPr lang="en-IN" sz="1100" b="0" i="0" u="none" strike="noStrike" kern="1200" baseline="0" dirty="0">
                          <a:solidFill>
                            <a:srgbClr val="D4EAE4"/>
                          </a:solidFill>
                          <a:latin typeface="+mn-lt"/>
                          <a:ea typeface="+mn-ea"/>
                          <a:cs typeface="+mn-cs"/>
                        </a:rPr>
                        <a:t>Blank</a:t>
                      </a:r>
                    </a:p>
                  </a:txBody>
                  <a:tcPr marL="100796" marR="100796" marT="50398" marB="50398">
                    <a:lnL w="12700" cap="flat" cmpd="sng" algn="ctr">
                      <a:solidFill>
                        <a:schemeClr val="tx1"/>
                      </a:solidFill>
                      <a:prstDash val="solid"/>
                      <a:round/>
                      <a:headEnd type="none" w="med" len="med"/>
                      <a:tailEnd type="none" w="med" len="med"/>
                    </a:lnL>
                    <a:solidFill>
                      <a:srgbClr val="D4EAE4"/>
                    </a:solidFill>
                  </a:tcPr>
                </a:tc>
                <a:tc>
                  <a:txBody>
                    <a:bodyPr/>
                    <a:lstStyle/>
                    <a:p>
                      <a:r>
                        <a:rPr lang="en-IN" sz="1100" b="0" i="0" u="none" strike="noStrike" kern="1200" baseline="0" dirty="0">
                          <a:solidFill>
                            <a:schemeClr val="tx1"/>
                          </a:solidFill>
                          <a:latin typeface="+mn-lt"/>
                          <a:ea typeface="+mn-ea"/>
                          <a:cs typeface="+mn-cs"/>
                        </a:rPr>
                        <a:t>Reduce number of records</a:t>
                      </a:r>
                      <a:endParaRPr lang="en-IN" sz="1100" dirty="0"/>
                    </a:p>
                  </a:txBody>
                  <a:tcPr marL="100796" marR="100796" marT="50398" marB="50398">
                    <a:solidFill>
                      <a:srgbClr val="D4EAE4"/>
                    </a:solidFill>
                  </a:tcPr>
                </a:tc>
                <a:tc>
                  <a:txBody>
                    <a:bodyPr/>
                    <a:lstStyle/>
                    <a:p>
                      <a:r>
                        <a:rPr lang="en-IN" sz="1100" b="0" i="0" u="none" strike="noStrike" kern="1200" baseline="0" dirty="0">
                          <a:solidFill>
                            <a:schemeClr val="tx1"/>
                          </a:solidFill>
                          <a:latin typeface="+mn-lt"/>
                          <a:ea typeface="+mn-ea"/>
                          <a:cs typeface="+mn-cs"/>
                        </a:rPr>
                        <a:t>Perform random sampling, stratified sampling, expert-knowledge-driven purposeful sampling.</a:t>
                      </a:r>
                      <a:endParaRPr lang="en-IN" sz="1100" dirty="0"/>
                    </a:p>
                  </a:txBody>
                  <a:tcPr marL="100796" marR="100796" marT="50398" marB="50398">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9"/>
                  </a:ext>
                </a:extLst>
              </a:tr>
              <a:tr h="268788">
                <a:tc>
                  <a:txBody>
                    <a:bodyPr/>
                    <a:lstStyle/>
                    <a:p>
                      <a:r>
                        <a:rPr lang="en-US" sz="1100" dirty="0">
                          <a:solidFill>
                            <a:srgbClr val="D4EAE4"/>
                          </a:solidFill>
                        </a:rPr>
                        <a:t>Blank</a:t>
                      </a:r>
                      <a:endParaRPr lang="en-IN" sz="1100" dirty="0">
                        <a:solidFill>
                          <a:srgbClr val="D4EAE4"/>
                        </a:solidFill>
                      </a:endParaRPr>
                    </a:p>
                  </a:txBody>
                  <a:tcPr marL="100796" marR="100796" marT="50398" marB="5039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4EAE4"/>
                    </a:solidFill>
                  </a:tcPr>
                </a:tc>
                <a:tc>
                  <a:txBody>
                    <a:bodyPr/>
                    <a:lstStyle/>
                    <a:p>
                      <a:r>
                        <a:rPr lang="en-IN" sz="1100" b="0" i="0" u="none" strike="noStrike" kern="1200" baseline="0" dirty="0">
                          <a:solidFill>
                            <a:schemeClr val="tx1"/>
                          </a:solidFill>
                          <a:latin typeface="+mn-lt"/>
                          <a:ea typeface="+mn-ea"/>
                          <a:cs typeface="+mn-cs"/>
                        </a:rPr>
                        <a:t>Balance skewed data</a:t>
                      </a:r>
                      <a:endParaRPr lang="en-IN" sz="1100" dirty="0"/>
                    </a:p>
                  </a:txBody>
                  <a:tcPr marL="100796" marR="100796" marT="50398" marB="50398">
                    <a:lnB w="12700" cap="flat" cmpd="sng" algn="ctr">
                      <a:solidFill>
                        <a:schemeClr val="tx1"/>
                      </a:solidFill>
                      <a:prstDash val="solid"/>
                      <a:round/>
                      <a:headEnd type="none" w="med" len="med"/>
                      <a:tailEnd type="none" w="med" len="med"/>
                    </a:lnB>
                    <a:solidFill>
                      <a:srgbClr val="D4EAE4"/>
                    </a:solidFill>
                  </a:tcPr>
                </a:tc>
                <a:tc>
                  <a:txBody>
                    <a:bodyPr/>
                    <a:lstStyle/>
                    <a:p>
                      <a:r>
                        <a:rPr lang="en-IN" sz="1100" b="0" i="0" u="none" strike="noStrike" kern="1200" baseline="0" dirty="0">
                          <a:solidFill>
                            <a:schemeClr val="tx1"/>
                          </a:solidFill>
                          <a:latin typeface="+mn-lt"/>
                          <a:ea typeface="+mn-ea"/>
                          <a:cs typeface="+mn-cs"/>
                        </a:rPr>
                        <a:t>Oversample the less represented or </a:t>
                      </a:r>
                      <a:r>
                        <a:rPr lang="en-IN" sz="1100" b="0" i="0" u="none" strike="noStrike" kern="1200" baseline="0" dirty="0" err="1">
                          <a:solidFill>
                            <a:schemeClr val="tx1"/>
                          </a:solidFill>
                          <a:latin typeface="+mn-lt"/>
                          <a:ea typeface="+mn-ea"/>
                          <a:cs typeface="+mn-cs"/>
                        </a:rPr>
                        <a:t>undersample</a:t>
                      </a:r>
                      <a:r>
                        <a:rPr lang="en-IN" sz="1100" b="0" i="0" u="none" strike="noStrike" kern="1200" baseline="0" dirty="0">
                          <a:solidFill>
                            <a:schemeClr val="tx1"/>
                          </a:solidFill>
                          <a:latin typeface="+mn-lt"/>
                          <a:ea typeface="+mn-ea"/>
                          <a:cs typeface="+mn-cs"/>
                        </a:rPr>
                        <a:t> the more represented classes.</a:t>
                      </a:r>
                      <a:endParaRPr lang="en-IN" sz="1100" dirty="0"/>
                    </a:p>
                  </a:txBody>
                  <a:tcPr marL="100796" marR="100796" marT="50398" marB="5039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09172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br>
              <a:rPr lang="en-GB" dirty="0"/>
            </a:br>
            <a:r>
              <a:rPr lang="en-GB" dirty="0" err="1"/>
              <a:t>ASSESSMEnT</a:t>
            </a:r>
            <a:r>
              <a:rPr lang="en-GB" dirty="0"/>
              <a:t> BRIEF &amp; </a:t>
            </a:r>
            <a:br>
              <a:rPr lang="en-GB" dirty="0"/>
            </a:br>
            <a:r>
              <a:rPr lang="en-GB" dirty="0"/>
              <a:t>Weekly ACTIVITIES</a:t>
            </a:r>
          </a:p>
        </p:txBody>
      </p:sp>
    </p:spTree>
    <p:extLst>
      <p:ext uri="{BB962C8B-B14F-4D97-AF65-F5344CB8AC3E}">
        <p14:creationId xmlns:p14="http://schemas.microsoft.com/office/powerpoint/2010/main" val="11749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206900" y="0"/>
            <a:ext cx="10079567" cy="1007957"/>
          </a:xfrm>
        </p:spPr>
        <p:txBody>
          <a:bodyPr>
            <a:normAutofit fontScale="90000"/>
          </a:bodyPr>
          <a:lstStyle/>
          <a:p>
            <a:br>
              <a:rPr lang="en-US" altLang="en-US" sz="3200" dirty="0">
                <a:solidFill>
                  <a:schemeClr val="tx1"/>
                </a:solidFill>
                <a:latin typeface="Calibri" panose="020F0502020204030204" pitchFamily="34" charset="0"/>
              </a:rPr>
            </a:br>
            <a:r>
              <a:rPr lang="en-US" altLang="en-US" b="1" dirty="0">
                <a:solidFill>
                  <a:schemeClr val="tx1"/>
                </a:solidFill>
                <a:latin typeface="Calibri" panose="020F0502020204030204" pitchFamily="34" charset="0"/>
              </a:rPr>
              <a:t>Group Discussion 20 min</a:t>
            </a:r>
            <a:br>
              <a:rPr lang="en-US" altLang="en-US" sz="3200" dirty="0">
                <a:solidFill>
                  <a:schemeClr val="tx1"/>
                </a:solidFill>
                <a:latin typeface="Calibri" panose="020F0502020204030204" pitchFamily="34" charset="0"/>
              </a:rPr>
            </a:br>
            <a:r>
              <a:rPr lang="en-US" altLang="en-US" sz="3200" dirty="0">
                <a:solidFill>
                  <a:schemeClr val="tx1"/>
                </a:solidFill>
                <a:latin typeface="Calibri" panose="020F0502020204030204" pitchFamily="34" charset="0"/>
              </a:rPr>
              <a:t>Types of analysis</a:t>
            </a:r>
          </a:p>
        </p:txBody>
      </p:sp>
      <p:sp>
        <p:nvSpPr>
          <p:cNvPr id="2" name="TextBox 1">
            <a:extLst>
              <a:ext uri="{FF2B5EF4-FFF2-40B4-BE49-F238E27FC236}">
                <a16:creationId xmlns:a16="http://schemas.microsoft.com/office/drawing/2014/main" id="{74D90B29-E86E-4F38-9655-6A203009EFE4}"/>
              </a:ext>
            </a:extLst>
          </p:cNvPr>
          <p:cNvSpPr txBox="1"/>
          <p:nvPr/>
        </p:nvSpPr>
        <p:spPr>
          <a:xfrm>
            <a:off x="292821" y="1958142"/>
            <a:ext cx="10106169" cy="5601533"/>
          </a:xfrm>
          <a:prstGeom prst="rect">
            <a:avLst/>
          </a:prstGeom>
          <a:noFill/>
        </p:spPr>
        <p:txBody>
          <a:bodyPr wrap="square" lIns="0" tIns="0" rIns="0" bIns="0" rtlCol="0">
            <a:spAutoFit/>
          </a:bodyPr>
          <a:lstStyle/>
          <a:p>
            <a:r>
              <a:rPr lang="en-GB" sz="2800" dirty="0">
                <a:solidFill>
                  <a:schemeClr val="tx2"/>
                </a:solidFill>
              </a:rPr>
              <a:t>Discuss the 5 different analysis below by providing examples.</a:t>
            </a:r>
          </a:p>
          <a:p>
            <a:endParaRPr lang="en-GB" sz="2800" dirty="0">
              <a:solidFill>
                <a:schemeClr val="tx2"/>
              </a:solidFill>
            </a:endParaRPr>
          </a:p>
          <a:p>
            <a:pPr marL="457200" indent="-457200">
              <a:buFont typeface="Arial" panose="020B0604020202020204" pitchFamily="34" charset="0"/>
              <a:buChar char="•"/>
            </a:pPr>
            <a:r>
              <a:rPr lang="en-GB" sz="2800" dirty="0">
                <a:solidFill>
                  <a:schemeClr val="tx2"/>
                </a:solidFill>
              </a:rPr>
              <a:t>Exploratory data analysis</a:t>
            </a:r>
          </a:p>
          <a:p>
            <a:endParaRPr lang="en-GB" sz="2800" dirty="0">
              <a:solidFill>
                <a:schemeClr val="tx2"/>
              </a:solidFill>
            </a:endParaRPr>
          </a:p>
          <a:p>
            <a:pPr marL="457200" indent="-457200">
              <a:buFont typeface="Arial" panose="020B0604020202020204" pitchFamily="34" charset="0"/>
              <a:buChar char="•"/>
            </a:pPr>
            <a:r>
              <a:rPr lang="en-GB" sz="2800" dirty="0">
                <a:solidFill>
                  <a:schemeClr val="tx2"/>
                </a:solidFill>
              </a:rPr>
              <a:t>Causal analysis</a:t>
            </a:r>
          </a:p>
          <a:p>
            <a:pPr marL="457200" indent="-457200">
              <a:buFont typeface="Arial" panose="020B0604020202020204" pitchFamily="34" charset="0"/>
              <a:buChar char="•"/>
            </a:pPr>
            <a:endParaRPr lang="en-GB" sz="2800" dirty="0">
              <a:solidFill>
                <a:schemeClr val="tx2"/>
              </a:solidFill>
            </a:endParaRPr>
          </a:p>
          <a:p>
            <a:pPr marL="457200" indent="-457200">
              <a:buFont typeface="Arial" panose="020B0604020202020204" pitchFamily="34" charset="0"/>
              <a:buChar char="•"/>
            </a:pPr>
            <a:r>
              <a:rPr lang="en-GB" sz="2800" dirty="0">
                <a:solidFill>
                  <a:schemeClr val="tx2"/>
                </a:solidFill>
              </a:rPr>
              <a:t>Predictive analysis</a:t>
            </a:r>
          </a:p>
          <a:p>
            <a:pPr marL="457200" indent="-457200">
              <a:buFont typeface="Arial" panose="020B0604020202020204" pitchFamily="34" charset="0"/>
              <a:buChar char="•"/>
            </a:pPr>
            <a:endParaRPr lang="en-GB" sz="2800" dirty="0">
              <a:solidFill>
                <a:schemeClr val="tx2"/>
              </a:solidFill>
            </a:endParaRPr>
          </a:p>
          <a:p>
            <a:pPr marL="457200" indent="-457200">
              <a:buFont typeface="Arial" panose="020B0604020202020204" pitchFamily="34" charset="0"/>
              <a:buChar char="•"/>
            </a:pPr>
            <a:r>
              <a:rPr lang="en-GB" sz="2800" dirty="0">
                <a:solidFill>
                  <a:schemeClr val="tx2"/>
                </a:solidFill>
              </a:rPr>
              <a:t>Prescriptive analysis</a:t>
            </a:r>
          </a:p>
          <a:p>
            <a:endParaRPr lang="en-GB" sz="2800" dirty="0">
              <a:solidFill>
                <a:schemeClr val="tx2"/>
              </a:solidFill>
            </a:endParaRPr>
          </a:p>
          <a:p>
            <a:pPr marL="457200" indent="-457200">
              <a:buFont typeface="Arial" panose="020B0604020202020204" pitchFamily="34" charset="0"/>
              <a:buChar char="•"/>
            </a:pPr>
            <a:r>
              <a:rPr lang="en-GB" sz="2800" dirty="0">
                <a:solidFill>
                  <a:schemeClr val="tx2"/>
                </a:solidFill>
              </a:rPr>
              <a:t>Inferential analysis</a:t>
            </a:r>
          </a:p>
          <a:p>
            <a:endParaRPr lang="en-GB" sz="2800" dirty="0">
              <a:solidFill>
                <a:schemeClr val="tx2"/>
              </a:solidFill>
            </a:endParaRPr>
          </a:p>
          <a:p>
            <a:endParaRPr lang="en-GB" sz="1400" dirty="0">
              <a:solidFill>
                <a:schemeClr val="tx2"/>
              </a:solidFill>
            </a:endParaRPr>
          </a:p>
          <a:p>
            <a:endParaRPr lang="en-GB" sz="1400" dirty="0">
              <a:solidFill>
                <a:schemeClr val="tx2"/>
              </a:solidFill>
            </a:endParaRPr>
          </a:p>
        </p:txBody>
      </p:sp>
    </p:spTree>
    <p:extLst>
      <p:ext uri="{BB962C8B-B14F-4D97-AF65-F5344CB8AC3E}">
        <p14:creationId xmlns:p14="http://schemas.microsoft.com/office/powerpoint/2010/main" val="4100500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38" y="6300117"/>
            <a:ext cx="8987614" cy="1091953"/>
          </a:xfrm>
        </p:spPr>
        <p:txBody>
          <a:bodyPr>
            <a:noAutofit/>
          </a:bodyPr>
          <a:lstStyle/>
          <a:p>
            <a:r>
              <a:rPr lang="en-US" sz="2053" cap="none" dirty="0">
                <a:solidFill>
                  <a:srgbClr val="23232D"/>
                </a:solidFill>
                <a:latin typeface="Roboto"/>
                <a:ea typeface="+mn-ea"/>
                <a:cs typeface="+mn-cs"/>
              </a:rPr>
              <a:t>Data that has high veracity and can be analyzed quickly has more value to a business.</a:t>
            </a:r>
          </a:p>
        </p:txBody>
      </p:sp>
      <p:pic>
        <p:nvPicPr>
          <p:cNvPr id="4" name="Content Placeholder 3" descr="01fig15a.eps"/>
          <p:cNvPicPr>
            <a:picLocks noGrp="1" noChangeAspect="1"/>
          </p:cNvPicPr>
          <p:nvPr>
            <p:ph idx="1"/>
          </p:nvPr>
        </p:nvPicPr>
        <p:blipFill>
          <a:blip r:embed="rId3"/>
          <a:stretch>
            <a:fillRect/>
          </a:stretch>
        </p:blipFill>
        <p:spPr>
          <a:xfrm>
            <a:off x="6372708" y="441468"/>
            <a:ext cx="2697655" cy="2736304"/>
          </a:xfrm>
        </p:spPr>
      </p:pic>
      <p:pic>
        <p:nvPicPr>
          <p:cNvPr id="5" name="Picture 4" descr="01fig15b.eps"/>
          <p:cNvPicPr>
            <a:picLocks noChangeAspect="1"/>
          </p:cNvPicPr>
          <p:nvPr/>
        </p:nvPicPr>
        <p:blipFill>
          <a:blip r:embed="rId4"/>
          <a:stretch>
            <a:fillRect/>
          </a:stretch>
        </p:blipFill>
        <p:spPr>
          <a:xfrm>
            <a:off x="6465570" y="3333227"/>
            <a:ext cx="2787123" cy="2811435"/>
          </a:xfrm>
          <a:prstGeom prst="rect">
            <a:avLst/>
          </a:prstGeom>
        </p:spPr>
      </p:pic>
      <p:pic>
        <p:nvPicPr>
          <p:cNvPr id="3" name="Picture 2">
            <a:extLst>
              <a:ext uri="{FF2B5EF4-FFF2-40B4-BE49-F238E27FC236}">
                <a16:creationId xmlns:a16="http://schemas.microsoft.com/office/drawing/2014/main" id="{0F251247-4596-4513-B7BB-807609AB1D78}"/>
              </a:ext>
            </a:extLst>
          </p:cNvPr>
          <p:cNvPicPr>
            <a:picLocks noChangeAspect="1"/>
          </p:cNvPicPr>
          <p:nvPr/>
        </p:nvPicPr>
        <p:blipFill rotWithShape="1">
          <a:blip r:embed="rId5"/>
          <a:srcRect l="15924" r="22070" b="35484"/>
          <a:stretch/>
        </p:blipFill>
        <p:spPr>
          <a:xfrm>
            <a:off x="-17765" y="441468"/>
            <a:ext cx="6372708" cy="4968552"/>
          </a:xfrm>
          <a:prstGeom prst="rect">
            <a:avLst/>
          </a:prstGeom>
        </p:spPr>
      </p:pic>
      <p:pic>
        <p:nvPicPr>
          <p:cNvPr id="6" name="Picture 5">
            <a:extLst>
              <a:ext uri="{FF2B5EF4-FFF2-40B4-BE49-F238E27FC236}">
                <a16:creationId xmlns:a16="http://schemas.microsoft.com/office/drawing/2014/main" id="{32781CBC-F9F0-4901-9143-79FCB1FB1B4B}"/>
              </a:ext>
            </a:extLst>
          </p:cNvPr>
          <p:cNvPicPr>
            <a:picLocks noChangeAspect="1"/>
          </p:cNvPicPr>
          <p:nvPr/>
        </p:nvPicPr>
        <p:blipFill>
          <a:blip r:embed="rId6"/>
          <a:stretch>
            <a:fillRect/>
          </a:stretch>
        </p:blipFill>
        <p:spPr>
          <a:xfrm>
            <a:off x="7489466" y="6983603"/>
            <a:ext cx="2969009" cy="4084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496C-A169-4AD9-8650-C3CBC3107260}"/>
              </a:ext>
            </a:extLst>
          </p:cNvPr>
          <p:cNvSpPr>
            <a:spLocks noGrp="1"/>
          </p:cNvSpPr>
          <p:nvPr>
            <p:ph type="title"/>
          </p:nvPr>
        </p:nvSpPr>
        <p:spPr/>
        <p:txBody>
          <a:bodyPr/>
          <a:lstStyle/>
          <a:p>
            <a:r>
              <a:rPr lang="en-GB" dirty="0"/>
              <a:t>AE1</a:t>
            </a:r>
          </a:p>
        </p:txBody>
      </p:sp>
      <p:pic>
        <p:nvPicPr>
          <p:cNvPr id="5" name="Picture 4">
            <a:extLst>
              <a:ext uri="{FF2B5EF4-FFF2-40B4-BE49-F238E27FC236}">
                <a16:creationId xmlns:a16="http://schemas.microsoft.com/office/drawing/2014/main" id="{B3B06471-FDE0-D93D-1EF3-04500E082F7F}"/>
              </a:ext>
            </a:extLst>
          </p:cNvPr>
          <p:cNvPicPr>
            <a:picLocks noChangeAspect="1"/>
          </p:cNvPicPr>
          <p:nvPr/>
        </p:nvPicPr>
        <p:blipFill>
          <a:blip r:embed="rId3"/>
          <a:stretch>
            <a:fillRect/>
          </a:stretch>
        </p:blipFill>
        <p:spPr>
          <a:xfrm>
            <a:off x="1340644" y="865187"/>
            <a:ext cx="8010525" cy="5829300"/>
          </a:xfrm>
          <a:prstGeom prst="rect">
            <a:avLst/>
          </a:prstGeom>
        </p:spPr>
      </p:pic>
    </p:spTree>
    <p:extLst>
      <p:ext uri="{BB962C8B-B14F-4D97-AF65-F5344CB8AC3E}">
        <p14:creationId xmlns:p14="http://schemas.microsoft.com/office/powerpoint/2010/main" val="2234289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22790-04AB-4386-9414-0B8940B89308}"/>
              </a:ext>
            </a:extLst>
          </p:cNvPr>
          <p:cNvSpPr>
            <a:spLocks noGrp="1"/>
          </p:cNvSpPr>
          <p:nvPr>
            <p:ph type="title"/>
          </p:nvPr>
        </p:nvSpPr>
        <p:spPr/>
        <p:txBody>
          <a:bodyPr/>
          <a:lstStyle/>
          <a:p>
            <a:r>
              <a:rPr lang="en-GB" dirty="0"/>
              <a:t>AE2</a:t>
            </a:r>
          </a:p>
        </p:txBody>
      </p:sp>
      <p:pic>
        <p:nvPicPr>
          <p:cNvPr id="4" name="Picture 3">
            <a:extLst>
              <a:ext uri="{FF2B5EF4-FFF2-40B4-BE49-F238E27FC236}">
                <a16:creationId xmlns:a16="http://schemas.microsoft.com/office/drawing/2014/main" id="{3F723CA4-843F-6866-C098-13B6788DA955}"/>
              </a:ext>
            </a:extLst>
          </p:cNvPr>
          <p:cNvPicPr>
            <a:picLocks noChangeAspect="1"/>
          </p:cNvPicPr>
          <p:nvPr/>
        </p:nvPicPr>
        <p:blipFill>
          <a:blip r:embed="rId3"/>
          <a:stretch>
            <a:fillRect/>
          </a:stretch>
        </p:blipFill>
        <p:spPr>
          <a:xfrm>
            <a:off x="1961530" y="689524"/>
            <a:ext cx="7077794" cy="5841720"/>
          </a:xfrm>
          <a:prstGeom prst="rect">
            <a:avLst/>
          </a:prstGeom>
        </p:spPr>
      </p:pic>
    </p:spTree>
    <p:extLst>
      <p:ext uri="{BB962C8B-B14F-4D97-AF65-F5344CB8AC3E}">
        <p14:creationId xmlns:p14="http://schemas.microsoft.com/office/powerpoint/2010/main" val="2446355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5598-CA17-488F-8ED6-61F9600E7C58}"/>
              </a:ext>
            </a:extLst>
          </p:cNvPr>
          <p:cNvSpPr>
            <a:spLocks noGrp="1"/>
          </p:cNvSpPr>
          <p:nvPr>
            <p:ph type="title"/>
          </p:nvPr>
        </p:nvSpPr>
        <p:spPr>
          <a:xfrm>
            <a:off x="175666" y="335693"/>
            <a:ext cx="9651367" cy="567477"/>
          </a:xfrm>
        </p:spPr>
        <p:txBody>
          <a:bodyPr/>
          <a:lstStyle/>
          <a:p>
            <a:r>
              <a:rPr lang="en-GB" dirty="0"/>
              <a:t>ACTIVITY 1</a:t>
            </a:r>
          </a:p>
        </p:txBody>
      </p:sp>
      <p:sp>
        <p:nvSpPr>
          <p:cNvPr id="3" name="Rectangle 2">
            <a:extLst>
              <a:ext uri="{FF2B5EF4-FFF2-40B4-BE49-F238E27FC236}">
                <a16:creationId xmlns:a16="http://schemas.microsoft.com/office/drawing/2014/main" id="{C15866B1-04C0-44CB-BF35-EF1EE91491EE}"/>
              </a:ext>
            </a:extLst>
          </p:cNvPr>
          <p:cNvSpPr/>
          <p:nvPr/>
        </p:nvSpPr>
        <p:spPr>
          <a:xfrm>
            <a:off x="205298" y="1027099"/>
            <a:ext cx="10153128" cy="1671933"/>
          </a:xfrm>
          <a:prstGeom prst="rect">
            <a:avLst/>
          </a:prstGeom>
        </p:spPr>
        <p:txBody>
          <a:bodyPr wrap="square">
            <a:spAutoFit/>
          </a:bodyPr>
          <a:lstStyle/>
          <a:p>
            <a:r>
              <a:rPr lang="en-GB" b="1" dirty="0">
                <a:solidFill>
                  <a:srgbClr val="3D4251"/>
                </a:solidFill>
                <a:latin typeface="Lato"/>
              </a:rPr>
              <a:t>Building a customer service chatbot</a:t>
            </a:r>
          </a:p>
          <a:p>
            <a:r>
              <a:rPr lang="en-GB" dirty="0" err="1">
                <a:solidFill>
                  <a:srgbClr val="4D5356"/>
                </a:solidFill>
                <a:latin typeface="Lato"/>
              </a:rPr>
              <a:t>Ritesh</a:t>
            </a:r>
            <a:r>
              <a:rPr lang="en-GB" dirty="0">
                <a:solidFill>
                  <a:srgbClr val="4D5356"/>
                </a:solidFill>
                <a:latin typeface="Lato"/>
              </a:rPr>
              <a:t> and his data team are working on a customer service chatbot. The chatbot is a computer program that uses data science to answer basic customer questions via a messenger. The team will use transcripts from over 300,000 customer service interactions to train a chatbot to answer customer questions.</a:t>
            </a:r>
            <a:endParaRPr lang="en-GB" b="0" i="0" dirty="0">
              <a:solidFill>
                <a:srgbClr val="4D5356"/>
              </a:solidFill>
              <a:effectLst/>
              <a:latin typeface="Lato"/>
            </a:endParaRPr>
          </a:p>
        </p:txBody>
      </p:sp>
      <p:sp>
        <p:nvSpPr>
          <p:cNvPr id="4" name="Rectangle 3">
            <a:extLst>
              <a:ext uri="{FF2B5EF4-FFF2-40B4-BE49-F238E27FC236}">
                <a16:creationId xmlns:a16="http://schemas.microsoft.com/office/drawing/2014/main" id="{F9007510-D9EC-4869-8447-31D194B9F50F}"/>
              </a:ext>
            </a:extLst>
          </p:cNvPr>
          <p:cNvSpPr/>
          <p:nvPr/>
        </p:nvSpPr>
        <p:spPr>
          <a:xfrm>
            <a:off x="158806" y="2860288"/>
            <a:ext cx="9922700" cy="724173"/>
          </a:xfrm>
          <a:prstGeom prst="rect">
            <a:avLst/>
          </a:prstGeom>
        </p:spPr>
        <p:txBody>
          <a:bodyPr wrap="square">
            <a:spAutoFit/>
          </a:bodyPr>
          <a:lstStyle/>
          <a:p>
            <a:pPr>
              <a:buFont typeface="Arial" panose="020B0604020202020204" pitchFamily="34" charset="0"/>
              <a:buChar char="•"/>
            </a:pPr>
            <a:r>
              <a:rPr lang="en-GB" dirty="0">
                <a:solidFill>
                  <a:srgbClr val="4D5356"/>
                </a:solidFill>
                <a:latin typeface="Lato"/>
              </a:rPr>
              <a:t>  Place each action that </a:t>
            </a:r>
            <a:r>
              <a:rPr lang="en-GB" dirty="0" err="1">
                <a:solidFill>
                  <a:srgbClr val="4D5356"/>
                </a:solidFill>
                <a:latin typeface="Lato"/>
              </a:rPr>
              <a:t>Ritesh's</a:t>
            </a:r>
            <a:r>
              <a:rPr lang="en-GB" dirty="0">
                <a:solidFill>
                  <a:srgbClr val="4D5356"/>
                </a:solidFill>
                <a:latin typeface="Lato"/>
              </a:rPr>
              <a:t> team will take in the appropriate step of the data science workflow.</a:t>
            </a:r>
            <a:endParaRPr lang="en-GB" b="0" i="0" dirty="0">
              <a:solidFill>
                <a:srgbClr val="4D5356"/>
              </a:solidFill>
              <a:effectLst/>
              <a:latin typeface="Lato"/>
            </a:endParaRPr>
          </a:p>
        </p:txBody>
      </p:sp>
      <p:pic>
        <p:nvPicPr>
          <p:cNvPr id="5" name="Picture 4">
            <a:extLst>
              <a:ext uri="{FF2B5EF4-FFF2-40B4-BE49-F238E27FC236}">
                <a16:creationId xmlns:a16="http://schemas.microsoft.com/office/drawing/2014/main" id="{D8C5AC0B-FE08-4D84-B94C-EFBB25DA669D}"/>
              </a:ext>
            </a:extLst>
          </p:cNvPr>
          <p:cNvPicPr>
            <a:picLocks noChangeAspect="1"/>
          </p:cNvPicPr>
          <p:nvPr/>
        </p:nvPicPr>
        <p:blipFill>
          <a:blip r:embed="rId3"/>
          <a:stretch>
            <a:fillRect/>
          </a:stretch>
        </p:blipFill>
        <p:spPr>
          <a:xfrm>
            <a:off x="158806" y="3868057"/>
            <a:ext cx="3644707" cy="1041345"/>
          </a:xfrm>
          <a:prstGeom prst="rect">
            <a:avLst/>
          </a:prstGeom>
        </p:spPr>
      </p:pic>
      <p:pic>
        <p:nvPicPr>
          <p:cNvPr id="6" name="Picture 5">
            <a:extLst>
              <a:ext uri="{FF2B5EF4-FFF2-40B4-BE49-F238E27FC236}">
                <a16:creationId xmlns:a16="http://schemas.microsoft.com/office/drawing/2014/main" id="{DDE50DA0-9570-4766-801D-E4D034FCF73B}"/>
              </a:ext>
            </a:extLst>
          </p:cNvPr>
          <p:cNvPicPr>
            <a:picLocks noChangeAspect="1"/>
          </p:cNvPicPr>
          <p:nvPr/>
        </p:nvPicPr>
        <p:blipFill>
          <a:blip r:embed="rId4"/>
          <a:stretch>
            <a:fillRect/>
          </a:stretch>
        </p:blipFill>
        <p:spPr>
          <a:xfrm>
            <a:off x="233338" y="5113338"/>
            <a:ext cx="3570175" cy="981799"/>
          </a:xfrm>
          <a:prstGeom prst="rect">
            <a:avLst/>
          </a:prstGeom>
        </p:spPr>
      </p:pic>
      <p:pic>
        <p:nvPicPr>
          <p:cNvPr id="7" name="Picture 6">
            <a:extLst>
              <a:ext uri="{FF2B5EF4-FFF2-40B4-BE49-F238E27FC236}">
                <a16:creationId xmlns:a16="http://schemas.microsoft.com/office/drawing/2014/main" id="{60AAABE3-18FE-4BCD-AB96-6478A08480C9}"/>
              </a:ext>
            </a:extLst>
          </p:cNvPr>
          <p:cNvPicPr>
            <a:picLocks noChangeAspect="1"/>
          </p:cNvPicPr>
          <p:nvPr/>
        </p:nvPicPr>
        <p:blipFill>
          <a:blip r:embed="rId5"/>
          <a:stretch>
            <a:fillRect/>
          </a:stretch>
        </p:blipFill>
        <p:spPr>
          <a:xfrm>
            <a:off x="175666" y="6317563"/>
            <a:ext cx="3570175" cy="812927"/>
          </a:xfrm>
          <a:prstGeom prst="rect">
            <a:avLst/>
          </a:prstGeom>
        </p:spPr>
      </p:pic>
      <p:pic>
        <p:nvPicPr>
          <p:cNvPr id="8" name="Picture 7">
            <a:extLst>
              <a:ext uri="{FF2B5EF4-FFF2-40B4-BE49-F238E27FC236}">
                <a16:creationId xmlns:a16="http://schemas.microsoft.com/office/drawing/2014/main" id="{4A9A9F86-84FA-4289-BCE5-794426E0EDB4}"/>
              </a:ext>
            </a:extLst>
          </p:cNvPr>
          <p:cNvPicPr>
            <a:picLocks noChangeAspect="1"/>
          </p:cNvPicPr>
          <p:nvPr/>
        </p:nvPicPr>
        <p:blipFill>
          <a:blip r:embed="rId6"/>
          <a:stretch>
            <a:fillRect/>
          </a:stretch>
        </p:blipFill>
        <p:spPr>
          <a:xfrm>
            <a:off x="3977755" y="3853178"/>
            <a:ext cx="3457040" cy="934771"/>
          </a:xfrm>
          <a:prstGeom prst="rect">
            <a:avLst/>
          </a:prstGeom>
        </p:spPr>
      </p:pic>
      <p:pic>
        <p:nvPicPr>
          <p:cNvPr id="9" name="Picture 8">
            <a:extLst>
              <a:ext uri="{FF2B5EF4-FFF2-40B4-BE49-F238E27FC236}">
                <a16:creationId xmlns:a16="http://schemas.microsoft.com/office/drawing/2014/main" id="{9249A1F1-3ED5-40E4-8DB6-C028BF12BEE3}"/>
              </a:ext>
            </a:extLst>
          </p:cNvPr>
          <p:cNvPicPr>
            <a:picLocks noChangeAspect="1"/>
          </p:cNvPicPr>
          <p:nvPr/>
        </p:nvPicPr>
        <p:blipFill>
          <a:blip r:embed="rId7"/>
          <a:stretch>
            <a:fillRect/>
          </a:stretch>
        </p:blipFill>
        <p:spPr>
          <a:xfrm>
            <a:off x="4021322" y="5035807"/>
            <a:ext cx="3464234" cy="981799"/>
          </a:xfrm>
          <a:prstGeom prst="rect">
            <a:avLst/>
          </a:prstGeom>
        </p:spPr>
      </p:pic>
      <p:pic>
        <p:nvPicPr>
          <p:cNvPr id="10" name="Picture 9">
            <a:extLst>
              <a:ext uri="{FF2B5EF4-FFF2-40B4-BE49-F238E27FC236}">
                <a16:creationId xmlns:a16="http://schemas.microsoft.com/office/drawing/2014/main" id="{3994621D-C8CE-40D2-8E93-C0DD88844A1D}"/>
              </a:ext>
            </a:extLst>
          </p:cNvPr>
          <p:cNvPicPr>
            <a:picLocks noChangeAspect="1"/>
          </p:cNvPicPr>
          <p:nvPr/>
        </p:nvPicPr>
        <p:blipFill>
          <a:blip r:embed="rId8"/>
          <a:stretch>
            <a:fillRect/>
          </a:stretch>
        </p:blipFill>
        <p:spPr>
          <a:xfrm>
            <a:off x="3977755" y="6178125"/>
            <a:ext cx="3494849" cy="1046077"/>
          </a:xfrm>
          <a:prstGeom prst="rect">
            <a:avLst/>
          </a:prstGeom>
        </p:spPr>
      </p:pic>
      <p:pic>
        <p:nvPicPr>
          <p:cNvPr id="11" name="Picture 10">
            <a:extLst>
              <a:ext uri="{FF2B5EF4-FFF2-40B4-BE49-F238E27FC236}">
                <a16:creationId xmlns:a16="http://schemas.microsoft.com/office/drawing/2014/main" id="{C2E4502E-DAB2-4084-8771-D46CE0453AAB}"/>
              </a:ext>
            </a:extLst>
          </p:cNvPr>
          <p:cNvPicPr>
            <a:picLocks noChangeAspect="1"/>
          </p:cNvPicPr>
          <p:nvPr/>
        </p:nvPicPr>
        <p:blipFill>
          <a:blip r:embed="rId9"/>
          <a:stretch>
            <a:fillRect/>
          </a:stretch>
        </p:blipFill>
        <p:spPr>
          <a:xfrm>
            <a:off x="7703365" y="4669465"/>
            <a:ext cx="2979289" cy="838564"/>
          </a:xfrm>
          <a:prstGeom prst="rect">
            <a:avLst/>
          </a:prstGeom>
        </p:spPr>
      </p:pic>
    </p:spTree>
    <p:extLst>
      <p:ext uri="{BB962C8B-B14F-4D97-AF65-F5344CB8AC3E}">
        <p14:creationId xmlns:p14="http://schemas.microsoft.com/office/powerpoint/2010/main" val="2019338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412E-1CD9-44FD-BF80-5AA377ED9759}"/>
              </a:ext>
            </a:extLst>
          </p:cNvPr>
          <p:cNvSpPr>
            <a:spLocks noGrp="1"/>
          </p:cNvSpPr>
          <p:nvPr>
            <p:ph type="title"/>
          </p:nvPr>
        </p:nvSpPr>
        <p:spPr>
          <a:xfrm>
            <a:off x="161330" y="252186"/>
            <a:ext cx="9651367" cy="567477"/>
          </a:xfrm>
        </p:spPr>
        <p:txBody>
          <a:bodyPr/>
          <a:lstStyle/>
          <a:p>
            <a:r>
              <a:rPr lang="en-GB" dirty="0"/>
              <a:t>Activity 2</a:t>
            </a:r>
          </a:p>
        </p:txBody>
      </p:sp>
      <p:sp>
        <p:nvSpPr>
          <p:cNvPr id="3" name="Rectangle 2">
            <a:extLst>
              <a:ext uri="{FF2B5EF4-FFF2-40B4-BE49-F238E27FC236}">
                <a16:creationId xmlns:a16="http://schemas.microsoft.com/office/drawing/2014/main" id="{3E4E1E65-E756-4CA9-A0A0-76232B1BDF92}"/>
              </a:ext>
            </a:extLst>
          </p:cNvPr>
          <p:cNvSpPr/>
          <p:nvPr/>
        </p:nvSpPr>
        <p:spPr>
          <a:xfrm>
            <a:off x="142932" y="760749"/>
            <a:ext cx="10153128" cy="1356012"/>
          </a:xfrm>
          <a:prstGeom prst="rect">
            <a:avLst/>
          </a:prstGeom>
        </p:spPr>
        <p:txBody>
          <a:bodyPr wrap="square">
            <a:spAutoFit/>
          </a:bodyPr>
          <a:lstStyle/>
          <a:p>
            <a:r>
              <a:rPr lang="en-GB" b="1" dirty="0">
                <a:solidFill>
                  <a:srgbClr val="05192D"/>
                </a:solidFill>
                <a:latin typeface="Studio-Feixen-Sans"/>
              </a:rPr>
              <a:t>Improving a dashboard</a:t>
            </a:r>
          </a:p>
          <a:p>
            <a:r>
              <a:rPr lang="en-GB" dirty="0">
                <a:solidFill>
                  <a:srgbClr val="05192D"/>
                </a:solidFill>
                <a:latin typeface="Studio-Feixen-Sans"/>
              </a:rPr>
              <a:t>This is the dashboard of data collected by vibration sensors on the Brooklyn Bridge to measure the amount of traffic. Take a closer look at this dashboard and see if you can come up with some suggestions to improve it. Which suggestion would you </a:t>
            </a:r>
            <a:r>
              <a:rPr lang="en-GB" b="1" u="sng" dirty="0">
                <a:solidFill>
                  <a:srgbClr val="05192D"/>
                </a:solidFill>
                <a:latin typeface="Studio-Feixen-Sans"/>
              </a:rPr>
              <a:t>not</a:t>
            </a:r>
            <a:r>
              <a:rPr lang="en-GB" dirty="0">
                <a:solidFill>
                  <a:srgbClr val="05192D"/>
                </a:solidFill>
                <a:latin typeface="Studio-Feixen-Sans"/>
              </a:rPr>
              <a:t> give?</a:t>
            </a:r>
            <a:endParaRPr lang="en-GB" b="0" i="0" dirty="0">
              <a:solidFill>
                <a:srgbClr val="05192D"/>
              </a:solidFill>
              <a:effectLst/>
              <a:latin typeface="Studio-Feixen-Sans"/>
            </a:endParaRPr>
          </a:p>
        </p:txBody>
      </p:sp>
      <p:sp>
        <p:nvSpPr>
          <p:cNvPr id="9" name="Rectangle 8">
            <a:extLst>
              <a:ext uri="{FF2B5EF4-FFF2-40B4-BE49-F238E27FC236}">
                <a16:creationId xmlns:a16="http://schemas.microsoft.com/office/drawing/2014/main" id="{CD7693DD-E246-4D34-AB4E-46A7DC3F1A21}"/>
              </a:ext>
            </a:extLst>
          </p:cNvPr>
          <p:cNvSpPr/>
          <p:nvPr/>
        </p:nvSpPr>
        <p:spPr>
          <a:xfrm>
            <a:off x="72009" y="2195661"/>
            <a:ext cx="4356918" cy="5778890"/>
          </a:xfrm>
          <a:prstGeom prst="rect">
            <a:avLst/>
          </a:prstGeom>
        </p:spPr>
        <p:txBody>
          <a:bodyPr wrap="square">
            <a:spAutoFit/>
          </a:bodyPr>
          <a:lstStyle/>
          <a:p>
            <a:pPr algn="just"/>
            <a:r>
              <a:rPr lang="en-GB" dirty="0">
                <a:solidFill>
                  <a:srgbClr val="05192D"/>
                </a:solidFill>
                <a:latin typeface="Studio-Feixen-Sans"/>
              </a:rPr>
              <a:t>A. </a:t>
            </a:r>
            <a:r>
              <a:rPr lang="en-GB" b="1" dirty="0">
                <a:solidFill>
                  <a:srgbClr val="05192D"/>
                </a:solidFill>
                <a:latin typeface="Studio-Feixen-Sans"/>
              </a:rPr>
              <a:t>The bars in the "Cars by </a:t>
            </a:r>
            <a:r>
              <a:rPr lang="en-GB" b="1" dirty="0" err="1">
                <a:solidFill>
                  <a:srgbClr val="05192D"/>
                </a:solidFill>
                <a:latin typeface="Studio-Feixen-Sans"/>
              </a:rPr>
              <a:t>Color</a:t>
            </a:r>
            <a:r>
              <a:rPr lang="en-GB" b="1" dirty="0">
                <a:solidFill>
                  <a:srgbClr val="05192D"/>
                </a:solidFill>
                <a:latin typeface="Studio-Feixen-Sans"/>
              </a:rPr>
              <a:t>" graph should match the car </a:t>
            </a:r>
            <a:r>
              <a:rPr lang="en-GB" b="1" dirty="0" err="1">
                <a:solidFill>
                  <a:srgbClr val="05192D"/>
                </a:solidFill>
                <a:latin typeface="Studio-Feixen-Sans"/>
              </a:rPr>
              <a:t>colors</a:t>
            </a:r>
            <a:r>
              <a:rPr lang="en-GB" b="1" dirty="0">
                <a:solidFill>
                  <a:srgbClr val="05192D"/>
                </a:solidFill>
                <a:latin typeface="Studio-Feixen-Sans"/>
              </a:rPr>
              <a:t> they represent.</a:t>
            </a:r>
          </a:p>
          <a:p>
            <a:pPr algn="just"/>
            <a:endParaRPr lang="en-GB" b="1" dirty="0">
              <a:solidFill>
                <a:srgbClr val="05192D"/>
              </a:solidFill>
              <a:latin typeface="Studio-Feixen-Sans"/>
            </a:endParaRPr>
          </a:p>
          <a:p>
            <a:pPr algn="just"/>
            <a:r>
              <a:rPr lang="en-GB" b="1" dirty="0">
                <a:solidFill>
                  <a:srgbClr val="05192D"/>
                </a:solidFill>
                <a:latin typeface="Studio-Feixen-Sans"/>
              </a:rPr>
              <a:t>B.MPH (miles per hours) should be added to the title and axis labels referring to average speed.</a:t>
            </a:r>
          </a:p>
          <a:p>
            <a:pPr algn="just"/>
            <a:endParaRPr lang="en-GB" b="1" dirty="0">
              <a:solidFill>
                <a:srgbClr val="05192D"/>
              </a:solidFill>
              <a:latin typeface="Studio-Feixen-Sans"/>
            </a:endParaRPr>
          </a:p>
          <a:p>
            <a:pPr algn="just"/>
            <a:r>
              <a:rPr lang="en-GB" b="1" dirty="0">
                <a:solidFill>
                  <a:srgbClr val="05192D"/>
                </a:solidFill>
                <a:latin typeface="Studio-Feixen-Sans"/>
              </a:rPr>
              <a:t>C. The "Total Toll Amount" and "Number of Cars" components need a date associated with them.</a:t>
            </a:r>
          </a:p>
          <a:p>
            <a:pPr algn="just"/>
            <a:endParaRPr lang="en-GB" b="1" dirty="0">
              <a:solidFill>
                <a:srgbClr val="05192D"/>
              </a:solidFill>
              <a:latin typeface="Studio-Feixen-Sans"/>
            </a:endParaRPr>
          </a:p>
          <a:p>
            <a:pPr algn="just"/>
            <a:r>
              <a:rPr lang="en-GB" b="1" dirty="0">
                <a:solidFill>
                  <a:srgbClr val="05192D"/>
                </a:solidFill>
                <a:latin typeface="Studio-Feixen-Sans"/>
              </a:rPr>
              <a:t>D. The y-axis in the top right "Average Speed" graph needs to start at 0, as opposed to 52.</a:t>
            </a:r>
          </a:p>
          <a:p>
            <a:endParaRPr lang="en-GB" b="1" dirty="0">
              <a:solidFill>
                <a:srgbClr val="05192D"/>
              </a:solidFill>
              <a:latin typeface="Studio-Feixen-Sans"/>
            </a:endParaRPr>
          </a:p>
          <a:p>
            <a:endParaRPr lang="en-GB" b="1" dirty="0">
              <a:solidFill>
                <a:srgbClr val="05192D"/>
              </a:solidFill>
              <a:latin typeface="Studio-Feixen-Sans"/>
            </a:endParaRPr>
          </a:p>
          <a:p>
            <a:endParaRPr lang="en-GB" dirty="0"/>
          </a:p>
        </p:txBody>
      </p:sp>
      <p:pic>
        <p:nvPicPr>
          <p:cNvPr id="13" name="Picture 12">
            <a:extLst>
              <a:ext uri="{FF2B5EF4-FFF2-40B4-BE49-F238E27FC236}">
                <a16:creationId xmlns:a16="http://schemas.microsoft.com/office/drawing/2014/main" id="{8D41539A-FFF1-461C-9C8C-AAB26EF4E4FD}"/>
              </a:ext>
            </a:extLst>
          </p:cNvPr>
          <p:cNvPicPr>
            <a:picLocks noChangeAspect="1"/>
          </p:cNvPicPr>
          <p:nvPr/>
        </p:nvPicPr>
        <p:blipFill>
          <a:blip r:embed="rId3"/>
          <a:stretch>
            <a:fillRect/>
          </a:stretch>
        </p:blipFill>
        <p:spPr>
          <a:xfrm>
            <a:off x="4516323" y="2596545"/>
            <a:ext cx="5779737" cy="3868408"/>
          </a:xfrm>
          <a:prstGeom prst="rect">
            <a:avLst/>
          </a:prstGeom>
        </p:spPr>
      </p:pic>
    </p:spTree>
    <p:extLst>
      <p:ext uri="{BB962C8B-B14F-4D97-AF65-F5344CB8AC3E}">
        <p14:creationId xmlns:p14="http://schemas.microsoft.com/office/powerpoint/2010/main" val="236579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38" y="233632"/>
            <a:ext cx="8987614" cy="1221232"/>
          </a:xfrm>
        </p:spPr>
        <p:txBody>
          <a:bodyPr wrap="square">
            <a:spAutoFit/>
          </a:bodyPr>
          <a:lstStyle/>
          <a:p>
            <a:r>
              <a:rPr lang="en-US" dirty="0"/>
              <a:t>Activity 3</a:t>
            </a:r>
            <a:br>
              <a:rPr lang="en-US" dirty="0"/>
            </a:br>
            <a:r>
              <a:rPr lang="en-US" dirty="0"/>
              <a:t>A Simple Taxonomy of Data</a:t>
            </a:r>
          </a:p>
        </p:txBody>
      </p:sp>
      <p:pic>
        <p:nvPicPr>
          <p:cNvPr id="2050" name="Picture 2" descr="The following data is represented in the flowchart:&#10;• Types of Data in Analytics: Structured and Unstructured or Semi-Structured Data&#10;• Types of Structured Data: Categorical and Numerical&#10;• Types of Categorical Data: Nominal and Ordinal&#10;• Types of Numerical Data: Interval and Ratio&#10;• Types of Unstructured or Semi-Structured Data: Textual, Multimedia, and XML/JSON&#10;• Types of multimedia Data: Image, Audio, and Video"/>
          <p:cNvPicPr>
            <a:picLocks noChangeAspect="1" noChangeArrowheads="1"/>
          </p:cNvPicPr>
          <p:nvPr/>
        </p:nvPicPr>
        <p:blipFill rotWithShape="1">
          <a:blip r:embed="rId3">
            <a:extLst>
              <a:ext uri="{28A0092B-C50C-407E-A947-70E740481C1C}">
                <a14:useLocalDpi xmlns:a14="http://schemas.microsoft.com/office/drawing/2010/main" val="0"/>
              </a:ext>
            </a:extLst>
          </a:blip>
          <a:srcRect b="3613"/>
          <a:stretch/>
        </p:blipFill>
        <p:spPr bwMode="auto">
          <a:xfrm>
            <a:off x="1389771" y="1700103"/>
            <a:ext cx="6674748" cy="40838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77A26E-4E16-49F6-93FD-BF404FABC228}"/>
              </a:ext>
            </a:extLst>
          </p:cNvPr>
          <p:cNvSpPr/>
          <p:nvPr/>
        </p:nvSpPr>
        <p:spPr>
          <a:xfrm>
            <a:off x="233338" y="6081291"/>
            <a:ext cx="10153128" cy="408253"/>
          </a:xfrm>
          <a:prstGeom prst="rect">
            <a:avLst/>
          </a:prstGeom>
        </p:spPr>
        <p:txBody>
          <a:bodyPr wrap="square">
            <a:spAutoFit/>
          </a:bodyPr>
          <a:lstStyle/>
          <a:p>
            <a:r>
              <a:rPr lang="en-GB" dirty="0">
                <a:solidFill>
                  <a:srgbClr val="05192D"/>
                </a:solidFill>
                <a:latin typeface="Studio-Feixen-Sans"/>
              </a:rPr>
              <a:t>Differentiate between nominal, ordinal, interval and ratio data by providing some examples.</a:t>
            </a:r>
            <a:endParaRPr lang="en-GB" b="0" i="0" dirty="0">
              <a:solidFill>
                <a:srgbClr val="05192D"/>
              </a:solidFill>
              <a:effectLst/>
              <a:latin typeface="Studio-Feixen-Sans"/>
            </a:endParaRPr>
          </a:p>
        </p:txBody>
      </p:sp>
    </p:spTree>
    <p:extLst>
      <p:ext uri="{BB962C8B-B14F-4D97-AF65-F5344CB8AC3E}">
        <p14:creationId xmlns:p14="http://schemas.microsoft.com/office/powerpoint/2010/main" val="3190985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511500-8B71-4CA8-B88F-6F60723A11F3}"/>
              </a:ext>
            </a:extLst>
          </p:cNvPr>
          <p:cNvPicPr>
            <a:picLocks noChangeAspect="1"/>
          </p:cNvPicPr>
          <p:nvPr/>
        </p:nvPicPr>
        <p:blipFill>
          <a:blip r:embed="rId3"/>
          <a:stretch>
            <a:fillRect/>
          </a:stretch>
        </p:blipFill>
        <p:spPr>
          <a:xfrm>
            <a:off x="2969642" y="4594066"/>
            <a:ext cx="2560698" cy="2556182"/>
          </a:xfrm>
          <a:prstGeom prst="rect">
            <a:avLst/>
          </a:prstGeom>
        </p:spPr>
      </p:pic>
      <p:sp>
        <p:nvSpPr>
          <p:cNvPr id="2" name="Title 1">
            <a:extLst>
              <a:ext uri="{FF2B5EF4-FFF2-40B4-BE49-F238E27FC236}">
                <a16:creationId xmlns:a16="http://schemas.microsoft.com/office/drawing/2014/main" id="{93BBA9C3-9CAE-434A-9F5A-1ECA1116DE62}"/>
              </a:ext>
            </a:extLst>
          </p:cNvPr>
          <p:cNvSpPr>
            <a:spLocks noGrp="1"/>
          </p:cNvSpPr>
          <p:nvPr>
            <p:ph type="title"/>
          </p:nvPr>
        </p:nvSpPr>
        <p:spPr/>
        <p:txBody>
          <a:bodyPr>
            <a:normAutofit fontScale="90000"/>
          </a:bodyPr>
          <a:lstStyle/>
          <a:p>
            <a:r>
              <a:rPr lang="en-GB" dirty="0"/>
              <a:t>JOIN YOUR CLASSMATES ON MICROSOFT TEAMS</a:t>
            </a:r>
          </a:p>
        </p:txBody>
      </p:sp>
      <p:pic>
        <p:nvPicPr>
          <p:cNvPr id="4" name="Picture 3">
            <a:extLst>
              <a:ext uri="{FF2B5EF4-FFF2-40B4-BE49-F238E27FC236}">
                <a16:creationId xmlns:a16="http://schemas.microsoft.com/office/drawing/2014/main" id="{AD94FE61-C059-43EB-A39D-C15C17643D41}"/>
              </a:ext>
            </a:extLst>
          </p:cNvPr>
          <p:cNvPicPr>
            <a:picLocks noChangeAspect="1"/>
          </p:cNvPicPr>
          <p:nvPr/>
        </p:nvPicPr>
        <p:blipFill>
          <a:blip r:embed="rId4"/>
          <a:stretch>
            <a:fillRect/>
          </a:stretch>
        </p:blipFill>
        <p:spPr>
          <a:xfrm>
            <a:off x="797434" y="1926555"/>
            <a:ext cx="8738733" cy="2983620"/>
          </a:xfrm>
          <a:prstGeom prst="rect">
            <a:avLst/>
          </a:prstGeom>
        </p:spPr>
      </p:pic>
      <p:sp>
        <p:nvSpPr>
          <p:cNvPr id="5" name="Rectangle 4">
            <a:extLst>
              <a:ext uri="{FF2B5EF4-FFF2-40B4-BE49-F238E27FC236}">
                <a16:creationId xmlns:a16="http://schemas.microsoft.com/office/drawing/2014/main" id="{7894D3B3-D923-4BD1-B8F3-FD7B3B5D6F71}"/>
              </a:ext>
            </a:extLst>
          </p:cNvPr>
          <p:cNvSpPr/>
          <p:nvPr/>
        </p:nvSpPr>
        <p:spPr>
          <a:xfrm>
            <a:off x="7766781" y="1712883"/>
            <a:ext cx="1800200" cy="86409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13529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4CF1-73B4-420D-9222-58D92E881E70}"/>
              </a:ext>
            </a:extLst>
          </p:cNvPr>
          <p:cNvSpPr>
            <a:spLocks noGrp="1"/>
          </p:cNvSpPr>
          <p:nvPr>
            <p:ph type="title"/>
          </p:nvPr>
        </p:nvSpPr>
        <p:spPr>
          <a:xfrm>
            <a:off x="206736" y="323453"/>
            <a:ext cx="9651367" cy="567477"/>
          </a:xfrm>
        </p:spPr>
        <p:txBody>
          <a:bodyPr>
            <a:normAutofit fontScale="90000"/>
          </a:bodyPr>
          <a:lstStyle/>
          <a:p>
            <a:r>
              <a:rPr lang="en-GB" dirty="0"/>
              <a:t>ACTIVITY 4 </a:t>
            </a:r>
            <a:r>
              <a:rPr lang="en-GB"/>
              <a:t>(30-45 </a:t>
            </a:r>
            <a:r>
              <a:rPr lang="en-GB" dirty="0"/>
              <a:t>min) and NEXT WEEK</a:t>
            </a:r>
          </a:p>
        </p:txBody>
      </p:sp>
      <p:sp>
        <p:nvSpPr>
          <p:cNvPr id="3" name="Rectangle 2">
            <a:extLst>
              <a:ext uri="{FF2B5EF4-FFF2-40B4-BE49-F238E27FC236}">
                <a16:creationId xmlns:a16="http://schemas.microsoft.com/office/drawing/2014/main" id="{0BF52E16-3E3C-4F9C-B07D-99AC91F84CD8}"/>
              </a:ext>
            </a:extLst>
          </p:cNvPr>
          <p:cNvSpPr/>
          <p:nvPr/>
        </p:nvSpPr>
        <p:spPr>
          <a:xfrm>
            <a:off x="233338" y="1063709"/>
            <a:ext cx="10081120" cy="5616922"/>
          </a:xfrm>
          <a:prstGeom prst="rect">
            <a:avLst/>
          </a:prstGeom>
        </p:spPr>
        <p:txBody>
          <a:bodyPr wrap="square">
            <a:spAutoFit/>
          </a:bodyPr>
          <a:lstStyle/>
          <a:p>
            <a:pPr indent="228600" algn="just">
              <a:spcBef>
                <a:spcPts val="1200"/>
              </a:spcBef>
              <a:spcAft>
                <a:spcPts val="300"/>
              </a:spcAft>
            </a:pPr>
            <a:r>
              <a:rPr lang="en-GB" sz="2400" b="1" kern="0" dirty="0">
                <a:latin typeface="Trebuchet MS" panose="020B0603020202020204" pitchFamily="34" charset="0"/>
                <a:ea typeface="Trebuchet MS" panose="020B0603020202020204" pitchFamily="34" charset="0"/>
                <a:cs typeface="Trebuchet MS" panose="020B0603020202020204" pitchFamily="34" charset="0"/>
              </a:rPr>
              <a:t>This activity will help you in identifying  a dataset that contain some medical information that you wish to use for AE2 assignment. Please explore some of the sources of open datasets:</a:t>
            </a:r>
          </a:p>
          <a:p>
            <a:pPr indent="228600" algn="just">
              <a:spcBef>
                <a:spcPts val="1200"/>
              </a:spcBef>
              <a:spcAft>
                <a:spcPts val="300"/>
              </a:spcAft>
            </a:pPr>
            <a:endParaRPr lang="en-GB" sz="3200" b="1" kern="1600" dirty="0">
              <a:latin typeface="Arial" panose="020B0604020202020204" pitchFamily="34" charset="0"/>
              <a:ea typeface="Arial" panose="020B0604020202020204" pitchFamily="34" charset="0"/>
            </a:endParaRPr>
          </a:p>
          <a:p>
            <a:pPr marL="342900" lvl="0" indent="-342900" algn="just">
              <a:spcAft>
                <a:spcPts val="0"/>
              </a:spcAft>
              <a:buFont typeface="Symbol" panose="05050102010706020507" pitchFamily="18" charset="2"/>
              <a:buChar char=""/>
            </a:pPr>
            <a:r>
              <a:rPr lang="en-GB" sz="2400" u="sng" dirty="0">
                <a:solidFill>
                  <a:srgbClr val="0000FF"/>
                </a:solidFill>
                <a:latin typeface="Arial" panose="020B0604020202020204" pitchFamily="34" charset="0"/>
                <a:ea typeface="Times New Roman" panose="02020603050405020304" pitchFamily="18" charset="0"/>
                <a:hlinkClick r:id="rId3"/>
              </a:rPr>
              <a:t>Google Dataset search</a:t>
            </a:r>
            <a:endParaRPr lang="en-GB" sz="2400" dirty="0">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2400" u="sng" dirty="0">
                <a:solidFill>
                  <a:srgbClr val="0000FF"/>
                </a:solidFill>
                <a:latin typeface="Arial" panose="020B0604020202020204" pitchFamily="34" charset="0"/>
                <a:ea typeface="Times New Roman" panose="02020603050405020304" pitchFamily="18" charset="0"/>
                <a:hlinkClick r:id="rId4"/>
              </a:rPr>
              <a:t>Data.gov.uk</a:t>
            </a:r>
            <a:r>
              <a:rPr lang="en-GB" sz="2400" dirty="0">
                <a:solidFill>
                  <a:srgbClr val="000000"/>
                </a:solidFill>
                <a:latin typeface="Arial" panose="020B0604020202020204" pitchFamily="34" charset="0"/>
                <a:ea typeface="Times New Roman" panose="02020603050405020304" pitchFamily="18" charset="0"/>
              </a:rPr>
              <a:t> </a:t>
            </a:r>
            <a:endParaRPr lang="en-GB" sz="2400" dirty="0">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2400" u="sng" dirty="0">
                <a:solidFill>
                  <a:srgbClr val="0000FF"/>
                </a:solidFill>
                <a:latin typeface="Arial" panose="020B0604020202020204" pitchFamily="34" charset="0"/>
                <a:ea typeface="Times New Roman" panose="02020603050405020304" pitchFamily="18" charset="0"/>
                <a:hlinkClick r:id="rId5"/>
              </a:rPr>
              <a:t>WHO</a:t>
            </a:r>
            <a:r>
              <a:rPr lang="en-GB" sz="2400" dirty="0">
                <a:solidFill>
                  <a:srgbClr val="000000"/>
                </a:solidFill>
                <a:latin typeface="Arial" panose="020B0604020202020204" pitchFamily="34" charset="0"/>
                <a:ea typeface="Times New Roman" panose="02020603050405020304" pitchFamily="18" charset="0"/>
              </a:rPr>
              <a:t> </a:t>
            </a:r>
            <a:endParaRPr lang="en-GB" sz="2400" dirty="0">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2400" u="sng" dirty="0" err="1">
                <a:solidFill>
                  <a:srgbClr val="0000FF"/>
                </a:solidFill>
                <a:latin typeface="Arial" panose="020B0604020202020204" pitchFamily="34" charset="0"/>
                <a:ea typeface="Times New Roman" panose="02020603050405020304" pitchFamily="18" charset="0"/>
                <a:hlinkClick r:id="rId6"/>
              </a:rPr>
              <a:t>Dataverse</a:t>
            </a:r>
            <a:endParaRPr lang="en-GB" sz="2400" dirty="0">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2400" u="sng" dirty="0">
                <a:solidFill>
                  <a:srgbClr val="0000FF"/>
                </a:solidFill>
                <a:latin typeface="Arial" panose="020B0604020202020204" pitchFamily="34" charset="0"/>
                <a:ea typeface="Times New Roman" panose="02020603050405020304" pitchFamily="18" charset="0"/>
                <a:hlinkClick r:id="rId7"/>
              </a:rPr>
              <a:t>Office for National Statistics</a:t>
            </a:r>
            <a:r>
              <a:rPr lang="en-GB" sz="2400" dirty="0">
                <a:solidFill>
                  <a:srgbClr val="000000"/>
                </a:solidFill>
                <a:latin typeface="Arial" panose="020B0604020202020204" pitchFamily="34" charset="0"/>
                <a:ea typeface="Times New Roman" panose="02020603050405020304" pitchFamily="18" charset="0"/>
              </a:rPr>
              <a:t> </a:t>
            </a:r>
          </a:p>
          <a:p>
            <a:pPr lvl="0"/>
            <a:endParaRPr lang="en-GB" sz="2400" dirty="0">
              <a:solidFill>
                <a:srgbClr val="000000"/>
              </a:solidFill>
              <a:effectLst/>
              <a:latin typeface="Arial" panose="020B0604020202020204" pitchFamily="34" charset="0"/>
              <a:ea typeface="Times New Roman" panose="02020603050405020304" pitchFamily="18" charset="0"/>
            </a:endParaRPr>
          </a:p>
          <a:p>
            <a:pPr lvl="0"/>
            <a:endParaRPr lang="en-GB" sz="2400" dirty="0">
              <a:solidFill>
                <a:srgbClr val="000000"/>
              </a:solidFill>
              <a:latin typeface="Arial" panose="020B0604020202020204" pitchFamily="34" charset="0"/>
              <a:ea typeface="Times New Roman" panose="02020603050405020304" pitchFamily="18" charset="0"/>
            </a:endParaRPr>
          </a:p>
          <a:p>
            <a:pPr lvl="0"/>
            <a:endParaRPr lang="en-GB" sz="2400" b="1" dirty="0">
              <a:solidFill>
                <a:srgbClr val="000000"/>
              </a:solidFill>
              <a:effectLst/>
              <a:latin typeface="Arial" panose="020B0604020202020204" pitchFamily="34" charset="0"/>
              <a:ea typeface="Times New Roman" panose="02020603050405020304" pitchFamily="18" charset="0"/>
            </a:endParaRPr>
          </a:p>
          <a:p>
            <a:pPr lvl="0"/>
            <a:r>
              <a:rPr lang="en-GB" sz="2400" b="1" dirty="0">
                <a:solidFill>
                  <a:srgbClr val="FF0000"/>
                </a:solidFill>
                <a:effectLst/>
                <a:latin typeface="Arial" panose="020B0604020202020204" pitchFamily="34" charset="0"/>
                <a:ea typeface="Times New Roman" panose="02020603050405020304" pitchFamily="18" charset="0"/>
              </a:rPr>
              <a:t>DECIDE WHICH DATASETS YOU WILL </a:t>
            </a:r>
            <a:r>
              <a:rPr lang="en-GB" sz="2400" b="1" dirty="0">
                <a:solidFill>
                  <a:srgbClr val="FF0000"/>
                </a:solidFill>
                <a:latin typeface="Arial" panose="020B0604020202020204" pitchFamily="34" charset="0"/>
                <a:ea typeface="Times New Roman" panose="02020603050405020304" pitchFamily="18" charset="0"/>
              </a:rPr>
              <a:t>BE USING BY WEEK 3 AFTER MAKING SOME RESEARCH.</a:t>
            </a:r>
            <a:endParaRPr lang="en-GB" sz="24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8601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7"/>
          <p:cNvSpPr>
            <a:spLocks noGrp="1" noChangeArrowheads="1"/>
          </p:cNvSpPr>
          <p:nvPr>
            <p:ph type="body" idx="1"/>
          </p:nvPr>
        </p:nvSpPr>
        <p:spPr>
          <a:xfrm>
            <a:off x="233338" y="323453"/>
            <a:ext cx="9768719" cy="612349"/>
          </a:xfrm>
        </p:spPr>
        <p:txBody>
          <a:bodyPr vert="horz" lIns="0" tIns="0" rIns="128834" bIns="0" rtlCol="0">
            <a:normAutofit/>
          </a:bodyPr>
          <a:lstStyle/>
          <a:p>
            <a:pPr algn="just">
              <a:defRPr/>
            </a:pPr>
            <a:r>
              <a:rPr lang="en-US" sz="2800" dirty="0">
                <a:latin typeface="Calibri" pitchFamily="34" charset="0"/>
                <a:cs typeface="Calibri" pitchFamily="34" charset="0"/>
              </a:rPr>
              <a:t>Resources </a:t>
            </a:r>
            <a:endParaRPr lang="en-US" sz="1600" dirty="0">
              <a:latin typeface="Calibri" pitchFamily="34" charset="0"/>
              <a:cs typeface="Calibri" pitchFamily="34" charset="0"/>
            </a:endParaRPr>
          </a:p>
        </p:txBody>
      </p:sp>
      <p:sp>
        <p:nvSpPr>
          <p:cNvPr id="2" name="TextBox 1"/>
          <p:cNvSpPr txBox="1"/>
          <p:nvPr/>
        </p:nvSpPr>
        <p:spPr>
          <a:xfrm>
            <a:off x="208904" y="934335"/>
            <a:ext cx="10393585" cy="6256008"/>
          </a:xfrm>
          <a:prstGeom prst="rect">
            <a:avLst/>
          </a:prstGeom>
          <a:noFill/>
        </p:spPr>
        <p:txBody>
          <a:bodyPr wrap="square" rtlCol="0">
            <a:spAutoFit/>
          </a:bodyPr>
          <a:lstStyle/>
          <a:p>
            <a:pPr algn="just">
              <a:defRPr/>
            </a:pPr>
            <a:r>
              <a:rPr lang="en-US" sz="2400" b="1" dirty="0">
                <a:latin typeface="Calibri" panose="020F0502020204030204" pitchFamily="34" charset="0"/>
                <a:cs typeface="Calibri" pitchFamily="34" charset="0"/>
              </a:rPr>
              <a:t>Books:</a:t>
            </a:r>
          </a:p>
          <a:p>
            <a:pPr algn="just">
              <a:defRPr/>
            </a:pPr>
            <a:r>
              <a:rPr lang="en-GB" sz="2400" dirty="0">
                <a:latin typeface="Calibri" panose="020F0502020204030204" pitchFamily="34" charset="0"/>
                <a:cs typeface="Calibri" pitchFamily="34" charset="0"/>
              </a:rPr>
              <a:t>Essential Reading:</a:t>
            </a:r>
          </a:p>
          <a:p>
            <a:pPr marL="342900" indent="-342900" algn="just">
              <a:buFont typeface="Arial" panose="020B0604020202020204" pitchFamily="34" charset="0"/>
              <a:buChar char="•"/>
              <a:defRPr/>
            </a:pPr>
            <a:r>
              <a:rPr lang="en-GB" sz="2400" dirty="0">
                <a:latin typeface="Calibri" panose="020F0502020204030204" pitchFamily="34" charset="0"/>
                <a:cs typeface="Calibri" pitchFamily="34" charset="0"/>
              </a:rPr>
              <a:t>Madsen, Laura B. Data-Driven healthcare: how analytics and BI are transforming the industry, John Wiley &amp; Sons, 2014.</a:t>
            </a:r>
          </a:p>
          <a:p>
            <a:pPr marL="342900" indent="-342900" algn="just">
              <a:buFont typeface="Arial" panose="020B0604020202020204" pitchFamily="34" charset="0"/>
              <a:buChar char="•"/>
              <a:defRPr/>
            </a:pPr>
            <a:r>
              <a:rPr lang="en-GB" sz="2400" dirty="0" err="1">
                <a:latin typeface="Calibri" panose="020F0502020204030204" pitchFamily="34" charset="0"/>
                <a:cs typeface="Calibri" pitchFamily="34" charset="0"/>
              </a:rPr>
              <a:t>Marz</a:t>
            </a:r>
            <a:r>
              <a:rPr lang="en-GB" sz="2400" dirty="0">
                <a:latin typeface="Calibri" panose="020F0502020204030204" pitchFamily="34" charset="0"/>
                <a:cs typeface="Calibri" pitchFamily="34" charset="0"/>
              </a:rPr>
              <a:t>, Nathan, and James Warren. Big Data: Principles and best practices of scalable real-time data systems. New York; Manning Publications Co., 2015.</a:t>
            </a:r>
          </a:p>
          <a:p>
            <a:pPr marL="342900" indent="-342900" algn="just">
              <a:buFont typeface="Arial" panose="020B0604020202020204" pitchFamily="34" charset="0"/>
              <a:buChar char="•"/>
              <a:defRPr/>
            </a:pPr>
            <a:endParaRPr lang="en-GB" sz="2400" dirty="0">
              <a:latin typeface="Calibri" panose="020F0502020204030204" pitchFamily="34" charset="0"/>
              <a:cs typeface="Calibri" pitchFamily="34" charset="0"/>
            </a:endParaRPr>
          </a:p>
          <a:p>
            <a:pPr algn="just">
              <a:defRPr/>
            </a:pPr>
            <a:r>
              <a:rPr lang="en-GB" sz="2400" dirty="0">
                <a:latin typeface="Calibri" panose="020F0502020204030204" pitchFamily="34" charset="0"/>
                <a:cs typeface="Calibri" pitchFamily="34" charset="0"/>
              </a:rPr>
              <a:t>Recommended reading:</a:t>
            </a:r>
          </a:p>
          <a:p>
            <a:pPr marL="342900" indent="-342900" algn="just">
              <a:buFont typeface="Arial" panose="020B0604020202020204" pitchFamily="34" charset="0"/>
              <a:buChar char="•"/>
              <a:defRPr/>
            </a:pPr>
            <a:r>
              <a:rPr lang="en-GB" sz="2400" dirty="0" err="1">
                <a:latin typeface="Calibri" panose="020F0502020204030204" pitchFamily="34" charset="0"/>
                <a:cs typeface="Calibri" pitchFamily="34" charset="0"/>
              </a:rPr>
              <a:t>Kabacoff</a:t>
            </a:r>
            <a:r>
              <a:rPr lang="en-GB" sz="2400" dirty="0">
                <a:latin typeface="Calibri" panose="020F0502020204030204" pitchFamily="34" charset="0"/>
                <a:cs typeface="Calibri" pitchFamily="34" charset="0"/>
              </a:rPr>
              <a:t>, R. "R in Action: Data Analysis and Graphics with R" (2015).</a:t>
            </a:r>
          </a:p>
          <a:p>
            <a:pPr marL="342900" indent="-342900" algn="just">
              <a:buFont typeface="Arial" panose="020B0604020202020204" pitchFamily="34" charset="0"/>
              <a:buChar char="•"/>
              <a:defRPr/>
            </a:pPr>
            <a:r>
              <a:rPr lang="en-GB" sz="2400" dirty="0" err="1">
                <a:latin typeface="Calibri" panose="020F0502020204030204" pitchFamily="34" charset="0"/>
                <a:cs typeface="Calibri" pitchFamily="34" charset="0"/>
              </a:rPr>
              <a:t>Zumel</a:t>
            </a:r>
            <a:r>
              <a:rPr lang="en-GB" sz="2400" dirty="0">
                <a:latin typeface="Calibri" panose="020F0502020204030204" pitchFamily="34" charset="0"/>
                <a:cs typeface="Calibri" pitchFamily="34" charset="0"/>
              </a:rPr>
              <a:t>, Nina, and John Mount. Practical data science with R. Manning Publications Co., 2014.</a:t>
            </a:r>
          </a:p>
          <a:p>
            <a:pPr algn="just">
              <a:defRPr/>
            </a:pPr>
            <a:endParaRPr lang="en-GB" sz="2000" dirty="0">
              <a:latin typeface="Calibri" panose="020F0502020204030204" pitchFamily="34" charset="0"/>
              <a:cs typeface="Calibri" pitchFamily="34" charset="0"/>
            </a:endParaRPr>
          </a:p>
          <a:p>
            <a:pPr algn="just">
              <a:defRPr/>
            </a:pPr>
            <a:r>
              <a:rPr lang="en-GB" sz="2400" dirty="0">
                <a:solidFill>
                  <a:schemeClr val="tx2"/>
                </a:solidFill>
                <a:latin typeface="Calibri" panose="020F0502020204030204" pitchFamily="34" charset="0"/>
                <a:cs typeface="Calibri" pitchFamily="34" charset="0"/>
              </a:rPr>
              <a:t>I may provide an additional reading list at the end of each lecture. </a:t>
            </a:r>
          </a:p>
          <a:p>
            <a:pPr marL="342900" indent="-342900" algn="just">
              <a:buFont typeface="Arial" panose="020B0604020202020204" pitchFamily="34" charset="0"/>
              <a:buChar char="•"/>
              <a:defRPr/>
            </a:pPr>
            <a:endParaRPr lang="en-GB" sz="2400" dirty="0">
              <a:latin typeface="Calibri" panose="020F0502020204030204" pitchFamily="34" charset="0"/>
              <a:cs typeface="Calibri" pitchFamily="34" charset="0"/>
            </a:endParaRPr>
          </a:p>
          <a:p>
            <a:r>
              <a:rPr lang="en-GB" sz="2400" dirty="0">
                <a:latin typeface="Calibri" panose="020F0502020204030204" pitchFamily="34" charset="0"/>
                <a:cs typeface="Calibri" pitchFamily="34" charset="0"/>
              </a:rPr>
              <a:t>The university subscribes to LinkedIn Learning, which offers a range of online video tutorials that are freely available to all students and staff.</a:t>
            </a:r>
          </a:p>
          <a:p>
            <a:pPr algn="just">
              <a:defRPr/>
            </a:pPr>
            <a:endParaRPr lang="en-GB" dirty="0"/>
          </a:p>
        </p:txBody>
      </p:sp>
    </p:spTree>
    <p:extLst>
      <p:ext uri="{BB962C8B-B14F-4D97-AF65-F5344CB8AC3E}">
        <p14:creationId xmlns:p14="http://schemas.microsoft.com/office/powerpoint/2010/main" val="94045787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962-202D-7E42-8377-319AC3AC4283}"/>
              </a:ext>
            </a:extLst>
          </p:cNvPr>
          <p:cNvSpPr>
            <a:spLocks noGrp="1"/>
          </p:cNvSpPr>
          <p:nvPr>
            <p:ph type="title"/>
          </p:nvPr>
        </p:nvSpPr>
        <p:spPr>
          <a:xfrm>
            <a:off x="214937" y="291649"/>
            <a:ext cx="9651367" cy="567477"/>
          </a:xfrm>
        </p:spPr>
        <p:txBody>
          <a:bodyPr/>
          <a:lstStyle/>
          <a:p>
            <a:pPr lvl="0" defTabSz="914400" eaLnBrk="0" fontAlgn="base" hangingPunct="0">
              <a:spcBef>
                <a:spcPts val="1200"/>
              </a:spcBef>
              <a:spcAft>
                <a:spcPct val="0"/>
              </a:spcAft>
            </a:pPr>
            <a:r>
              <a:rPr lang="en-US" altLang="en-US" sz="3200" dirty="0">
                <a:latin typeface="+mj-lt"/>
              </a:rPr>
              <a:t>M-Health project - </a:t>
            </a:r>
            <a:r>
              <a:rPr lang="en-US" altLang="en-US" sz="3200" cap="none" dirty="0" err="1">
                <a:latin typeface="+mj-lt"/>
              </a:rPr>
              <a:t>CANAdvice</a:t>
            </a:r>
            <a:endParaRPr lang="en-US" altLang="en-US" sz="3200" dirty="0">
              <a:latin typeface="+mj-lt"/>
            </a:endParaRPr>
          </a:p>
        </p:txBody>
      </p:sp>
      <p:sp>
        <p:nvSpPr>
          <p:cNvPr id="162" name="Rectangle 161">
            <a:extLst>
              <a:ext uri="{FF2B5EF4-FFF2-40B4-BE49-F238E27FC236}">
                <a16:creationId xmlns:a16="http://schemas.microsoft.com/office/drawing/2014/main" id="{B9D393C0-48FA-B34D-9584-DDABD25E0298}"/>
              </a:ext>
            </a:extLst>
          </p:cNvPr>
          <p:cNvSpPr/>
          <p:nvPr/>
        </p:nvSpPr>
        <p:spPr>
          <a:xfrm>
            <a:off x="278516" y="6254373"/>
            <a:ext cx="10134778" cy="740203"/>
          </a:xfrm>
          <a:prstGeom prst="rect">
            <a:avLst/>
          </a:prstGeom>
        </p:spPr>
        <p:txBody>
          <a:bodyPr wrap="square">
            <a:spAutoFit/>
          </a:bodyPr>
          <a:lstStyle/>
          <a:p>
            <a:pPr algn="just"/>
            <a:r>
              <a:rPr lang="en-US" sz="2105" dirty="0">
                <a:solidFill>
                  <a:schemeClr val="tx2"/>
                </a:solidFill>
              </a:rPr>
              <a:t>Cancer Support &amp; Advice (</a:t>
            </a:r>
            <a:r>
              <a:rPr lang="en-US" sz="2105" dirty="0" err="1">
                <a:solidFill>
                  <a:schemeClr val="tx2"/>
                </a:solidFill>
              </a:rPr>
              <a:t>CANAdvice</a:t>
            </a:r>
            <a:r>
              <a:rPr lang="en-US" sz="2105" dirty="0">
                <a:solidFill>
                  <a:schemeClr val="tx2"/>
                </a:solidFill>
              </a:rPr>
              <a:t>) application for home monitoring and symptom management of patients receiving chemotherapy treatment.</a:t>
            </a:r>
          </a:p>
        </p:txBody>
      </p:sp>
      <p:pic>
        <p:nvPicPr>
          <p:cNvPr id="12" name="Picture 11" descr="C:\Users\Drishty\Desktop\home Screenshot 1.png">
            <a:extLst>
              <a:ext uri="{FF2B5EF4-FFF2-40B4-BE49-F238E27FC236}">
                <a16:creationId xmlns:a16="http://schemas.microsoft.com/office/drawing/2014/main" id="{6A74F5C6-970B-4B52-BFF2-CA338BC8EA4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236293" y="1059290"/>
            <a:ext cx="2487085" cy="4863635"/>
          </a:xfrm>
          <a:prstGeom prst="rect">
            <a:avLst/>
          </a:prstGeom>
          <a:noFill/>
          <a:ln>
            <a:noFill/>
            <a:prstDash/>
          </a:ln>
        </p:spPr>
      </p:pic>
      <p:pic>
        <p:nvPicPr>
          <p:cNvPr id="13" name="Picture 12" descr="C:\Users\Drishty\Desktop\home Screenshot 1.png">
            <a:extLst>
              <a:ext uri="{FF2B5EF4-FFF2-40B4-BE49-F238E27FC236}">
                <a16:creationId xmlns:a16="http://schemas.microsoft.com/office/drawing/2014/main" id="{C8865BB5-6705-4AD5-A709-71F319C2C40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7007911" y="1042511"/>
            <a:ext cx="2487085" cy="4863635"/>
          </a:xfrm>
          <a:prstGeom prst="rect">
            <a:avLst/>
          </a:prstGeom>
          <a:noFill/>
          <a:ln>
            <a:noFill/>
            <a:prstDash/>
          </a:ln>
        </p:spPr>
      </p:pic>
      <p:pic>
        <p:nvPicPr>
          <p:cNvPr id="14" name="Picture 13" descr="C:\Users\Drishty\Desktop\home Screenshot 1.png">
            <a:extLst>
              <a:ext uri="{FF2B5EF4-FFF2-40B4-BE49-F238E27FC236}">
                <a16:creationId xmlns:a16="http://schemas.microsoft.com/office/drawing/2014/main" id="{B5D168AA-B79A-481D-8950-9960407A4CE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4102363" y="1056367"/>
            <a:ext cx="2487085" cy="4863635"/>
          </a:xfrm>
          <a:prstGeom prst="rect">
            <a:avLst/>
          </a:prstGeom>
          <a:noFill/>
          <a:ln>
            <a:noFill/>
            <a:prstDash/>
          </a:ln>
        </p:spPr>
      </p:pic>
      <p:pic>
        <p:nvPicPr>
          <p:cNvPr id="15" name="Picture 2" descr="C:\Users\drishty\Desktop\screenshots_new_version\launch.png">
            <a:extLst>
              <a:ext uri="{FF2B5EF4-FFF2-40B4-BE49-F238E27FC236}">
                <a16:creationId xmlns:a16="http://schemas.microsoft.com/office/drawing/2014/main" id="{3B644F4A-8075-41D7-A238-438EA6B57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376" y="1820077"/>
            <a:ext cx="2138920" cy="33420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drishty\Desktop\screenshots_new_version\list_effects.png">
            <a:extLst>
              <a:ext uri="{FF2B5EF4-FFF2-40B4-BE49-F238E27FC236}">
                <a16:creationId xmlns:a16="http://schemas.microsoft.com/office/drawing/2014/main" id="{45F144BA-1A16-46E3-BD28-A622C13CB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445" y="1803298"/>
            <a:ext cx="2138920" cy="33420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drishty\Desktop\screenshots_new_version\anorexia.png">
            <a:extLst>
              <a:ext uri="{FF2B5EF4-FFF2-40B4-BE49-F238E27FC236}">
                <a16:creationId xmlns:a16="http://schemas.microsoft.com/office/drawing/2014/main" id="{575DF50E-A27A-4758-A954-A3200BA59B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1994" y="1817259"/>
            <a:ext cx="2138920" cy="33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38" y="251445"/>
            <a:ext cx="9937104" cy="746796"/>
          </a:xfrm>
        </p:spPr>
        <p:txBody>
          <a:bodyPr>
            <a:noAutofit/>
          </a:bodyPr>
          <a:lstStyle/>
          <a:p>
            <a:r>
              <a:rPr lang="en-GB" sz="3200" dirty="0"/>
              <a:t>WELCOME EU Project</a:t>
            </a:r>
          </a:p>
        </p:txBody>
      </p:sp>
      <p:sp>
        <p:nvSpPr>
          <p:cNvPr id="3" name="Content Placeholder 2"/>
          <p:cNvSpPr>
            <a:spLocks noGrp="1"/>
          </p:cNvSpPr>
          <p:nvPr>
            <p:ph idx="1"/>
          </p:nvPr>
        </p:nvSpPr>
        <p:spPr>
          <a:xfrm>
            <a:off x="247388" y="2078209"/>
            <a:ext cx="10077917" cy="733362"/>
          </a:xfrm>
        </p:spPr>
        <p:txBody>
          <a:bodyPr/>
          <a:lstStyle/>
          <a:p>
            <a:r>
              <a:rPr lang="en-US" sz="1900" dirty="0"/>
              <a:t>By 2030: COPD will become the 3rd cause of mortality worldwide (WHO)</a:t>
            </a:r>
          </a:p>
          <a:p>
            <a:r>
              <a:rPr lang="en-US" sz="1900" dirty="0"/>
              <a:t>Most common factor leading to COPD is smoking. 10-25% of smokers develop COPD</a:t>
            </a:r>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436" y="2939320"/>
            <a:ext cx="5781039" cy="4303483"/>
          </a:xfrm>
          <a:prstGeom prst="rect">
            <a:avLst/>
          </a:prstGeom>
        </p:spPr>
      </p:pic>
      <p:pic>
        <p:nvPicPr>
          <p:cNvPr id="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187" y="4101620"/>
            <a:ext cx="1291249" cy="833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opd"/>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9" t="8784" r="2898" b="18938"/>
          <a:stretch/>
        </p:blipFill>
        <p:spPr bwMode="auto">
          <a:xfrm>
            <a:off x="3252125" y="5141196"/>
            <a:ext cx="1559372" cy="11021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31E174-CB7C-4D49-8C9B-FF059FF2C159}"/>
              </a:ext>
            </a:extLst>
          </p:cNvPr>
          <p:cNvSpPr/>
          <p:nvPr/>
        </p:nvSpPr>
        <p:spPr>
          <a:xfrm>
            <a:off x="231850" y="998241"/>
            <a:ext cx="10226625" cy="830997"/>
          </a:xfrm>
          <a:prstGeom prst="rect">
            <a:avLst/>
          </a:prstGeom>
        </p:spPr>
        <p:txBody>
          <a:bodyPr wrap="square">
            <a:spAutoFit/>
          </a:bodyPr>
          <a:lstStyle/>
          <a:p>
            <a:r>
              <a:rPr lang="en-US" sz="2400" dirty="0"/>
              <a:t>(Wearable Sensing and Smart Cloud Computing for Integrated Care to COPD Patients with Comorbidities)</a:t>
            </a:r>
            <a:endParaRPr lang="en-GB" dirty="0"/>
          </a:p>
        </p:txBody>
      </p:sp>
      <p:sp>
        <p:nvSpPr>
          <p:cNvPr id="8" name="Content Placeholder 2">
            <a:extLst>
              <a:ext uri="{FF2B5EF4-FFF2-40B4-BE49-F238E27FC236}">
                <a16:creationId xmlns:a16="http://schemas.microsoft.com/office/drawing/2014/main" id="{793A625F-CAB9-41A8-B271-5EC5BE55CFEB}"/>
              </a:ext>
            </a:extLst>
          </p:cNvPr>
          <p:cNvSpPr txBox="1">
            <a:spLocks/>
          </p:cNvSpPr>
          <p:nvPr/>
        </p:nvSpPr>
        <p:spPr>
          <a:xfrm>
            <a:off x="366508" y="2811571"/>
            <a:ext cx="3759759" cy="3403256"/>
          </a:xfrm>
          <a:prstGeom prst="rect">
            <a:avLst/>
          </a:prstGeom>
        </p:spPr>
        <p:txBody>
          <a:bodyPr vert="horz" lIns="0" tIns="0" rIns="0" bIns="0" rtlCol="0">
            <a:normAutofit fontScale="92500" lnSpcReduction="10000"/>
          </a:bodyPr>
          <a:lstStyle>
            <a:lvl1pPr marL="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1pPr>
            <a:lvl2pPr marL="1809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2pPr>
            <a:lvl3pPr marL="3587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3pPr>
            <a:lvl4pPr marL="5397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4pPr>
            <a:lvl5pPr marL="7175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5pPr>
            <a:lvl6pPr marL="2078883"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861"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840"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819"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marL="342900" indent="-342900">
              <a:spcAft>
                <a:spcPts val="600"/>
              </a:spcAft>
              <a:buFont typeface="Wingdings" panose="05000000000000000000" pitchFamily="2" charset="2"/>
              <a:buChar char="Ø"/>
            </a:pPr>
            <a:r>
              <a:rPr lang="en-US" sz="2105" dirty="0"/>
              <a:t>Most common factor leading to COPD is smoking. 10-25% of smokers develop COPD</a:t>
            </a:r>
          </a:p>
          <a:p>
            <a:pPr marL="342900" indent="-342900">
              <a:spcAft>
                <a:spcPts val="600"/>
              </a:spcAft>
              <a:buFont typeface="Wingdings" panose="05000000000000000000" pitchFamily="2" charset="2"/>
              <a:buChar char="Ø"/>
            </a:pPr>
            <a:endParaRPr lang="en-US" sz="2105" dirty="0"/>
          </a:p>
          <a:p>
            <a:pPr marL="342900" indent="-342900">
              <a:spcAft>
                <a:spcPts val="600"/>
              </a:spcAft>
              <a:buFont typeface="Wingdings" panose="05000000000000000000" pitchFamily="2" charset="2"/>
              <a:buChar char="Ø"/>
            </a:pPr>
            <a:r>
              <a:rPr lang="en-US" sz="2105" dirty="0"/>
              <a:t>Other causes of COPD:</a:t>
            </a:r>
          </a:p>
          <a:p>
            <a:pPr marL="342900" lvl="1" indent="-342900">
              <a:spcAft>
                <a:spcPts val="600"/>
              </a:spcAft>
              <a:buFont typeface="Wingdings" panose="05000000000000000000" pitchFamily="2" charset="2"/>
              <a:buChar char="Ø"/>
            </a:pPr>
            <a:r>
              <a:rPr lang="en-US" sz="2105" dirty="0"/>
              <a:t>Air pollution</a:t>
            </a:r>
          </a:p>
          <a:p>
            <a:pPr marL="342900" lvl="1" indent="-342900">
              <a:spcAft>
                <a:spcPts val="600"/>
              </a:spcAft>
              <a:buFont typeface="Wingdings" panose="05000000000000000000" pitchFamily="2" charset="2"/>
              <a:buChar char="Ø"/>
            </a:pPr>
            <a:r>
              <a:rPr lang="en-US" sz="2105" dirty="0"/>
              <a:t>Passive smoking</a:t>
            </a:r>
          </a:p>
          <a:p>
            <a:pPr marL="342900" lvl="1" indent="-342900">
              <a:spcAft>
                <a:spcPts val="600"/>
              </a:spcAft>
              <a:buFont typeface="Wingdings" panose="05000000000000000000" pitchFamily="2" charset="2"/>
              <a:buChar char="Ø"/>
            </a:pPr>
            <a:r>
              <a:rPr lang="en-US" sz="2105" dirty="0"/>
              <a:t>Fumes and dust</a:t>
            </a:r>
          </a:p>
          <a:p>
            <a:pPr marL="342900" lvl="1" indent="-342900">
              <a:spcAft>
                <a:spcPts val="600"/>
              </a:spcAft>
              <a:buFont typeface="Wingdings" panose="05000000000000000000" pitchFamily="2" charset="2"/>
              <a:buChar char="Ø"/>
            </a:pPr>
            <a:r>
              <a:rPr lang="en-US" sz="2105" dirty="0"/>
              <a:t>Genetics </a:t>
            </a:r>
          </a:p>
          <a:p>
            <a:pPr marL="342900" lvl="1" indent="-342900">
              <a:spcAft>
                <a:spcPts val="600"/>
              </a:spcAft>
              <a:buFont typeface="Wingdings" panose="05000000000000000000" pitchFamily="2" charset="2"/>
              <a:buChar char="Ø"/>
            </a:pPr>
            <a:r>
              <a:rPr lang="en-US" sz="2105" dirty="0"/>
              <a:t>Weak immune system</a:t>
            </a:r>
          </a:p>
          <a:p>
            <a:endParaRPr lang="en-GB" dirty="0"/>
          </a:p>
        </p:txBody>
      </p:sp>
    </p:spTree>
    <p:extLst>
      <p:ext uri="{BB962C8B-B14F-4D97-AF65-F5344CB8AC3E}">
        <p14:creationId xmlns:p14="http://schemas.microsoft.com/office/powerpoint/2010/main" val="544730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0F35563-B9A1-487F-819A-5E0384E62BAF}"/>
              </a:ext>
            </a:extLst>
          </p:cNvPr>
          <p:cNvPicPr/>
          <p:nvPr/>
        </p:nvPicPr>
        <p:blipFill>
          <a:blip r:embed="rId3">
            <a:extLst>
              <a:ext uri="{28A0092B-C50C-407E-A947-70E740481C1C}">
                <a14:useLocalDpi xmlns:a14="http://schemas.microsoft.com/office/drawing/2010/main" val="0"/>
              </a:ext>
            </a:extLst>
          </a:blip>
          <a:stretch>
            <a:fillRect/>
          </a:stretch>
        </p:blipFill>
        <p:spPr>
          <a:xfrm>
            <a:off x="4835117" y="3737576"/>
            <a:ext cx="2626973" cy="1200647"/>
          </a:xfrm>
          <a:prstGeom prst="rect">
            <a:avLst/>
          </a:prstGeom>
        </p:spPr>
      </p:pic>
      <p:sp>
        <p:nvSpPr>
          <p:cNvPr id="2" name="Title 1"/>
          <p:cNvSpPr>
            <a:spLocks noGrp="1"/>
          </p:cNvSpPr>
          <p:nvPr>
            <p:ph type="title"/>
          </p:nvPr>
        </p:nvSpPr>
        <p:spPr>
          <a:xfrm>
            <a:off x="161330" y="467469"/>
            <a:ext cx="9266984" cy="936104"/>
          </a:xfrm>
        </p:spPr>
        <p:txBody>
          <a:bodyPr numCol="2">
            <a:normAutofit/>
          </a:bodyPr>
          <a:lstStyle/>
          <a:p>
            <a:r>
              <a:rPr lang="en-GB" dirty="0"/>
              <a:t>Solution: mHealth and AI</a:t>
            </a:r>
          </a:p>
        </p:txBody>
      </p:sp>
      <p:pic>
        <p:nvPicPr>
          <p:cNvPr id="5" name="Content Placeholder 3">
            <a:extLst>
              <a:ext uri="{FF2B5EF4-FFF2-40B4-BE49-F238E27FC236}">
                <a16:creationId xmlns:a16="http://schemas.microsoft.com/office/drawing/2014/main" id="{2BCF5B79-EC75-4A74-8D12-37B95D913072}"/>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09357" y="1894804"/>
            <a:ext cx="2517818" cy="132697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0B7746F-B1C1-4219-9696-D3EA52FE5EC0}"/>
              </a:ext>
            </a:extLst>
          </p:cNvPr>
          <p:cNvPicPr/>
          <p:nvPr/>
        </p:nvPicPr>
        <p:blipFill>
          <a:blip r:embed="rId5">
            <a:extLst>
              <a:ext uri="{28A0092B-C50C-407E-A947-70E740481C1C}">
                <a14:useLocalDpi xmlns:a14="http://schemas.microsoft.com/office/drawing/2010/main" val="0"/>
              </a:ext>
            </a:extLst>
          </a:blip>
          <a:stretch>
            <a:fillRect/>
          </a:stretch>
        </p:blipFill>
        <p:spPr>
          <a:xfrm>
            <a:off x="7975518" y="1880175"/>
            <a:ext cx="2539772" cy="1398362"/>
          </a:xfrm>
          <a:prstGeom prst="rect">
            <a:avLst/>
          </a:prstGeom>
        </p:spPr>
      </p:pic>
      <p:pic>
        <p:nvPicPr>
          <p:cNvPr id="7" name="Picture 6">
            <a:extLst>
              <a:ext uri="{FF2B5EF4-FFF2-40B4-BE49-F238E27FC236}">
                <a16:creationId xmlns:a16="http://schemas.microsoft.com/office/drawing/2014/main" id="{DC3CEBFF-D22D-4D90-9F94-8C1CF609DF5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130244" y="3682145"/>
            <a:ext cx="2385045" cy="1231754"/>
          </a:xfrm>
          <a:prstGeom prst="rect">
            <a:avLst/>
          </a:prstGeom>
        </p:spPr>
      </p:pic>
      <p:pic>
        <p:nvPicPr>
          <p:cNvPr id="8" name="Picture 7">
            <a:extLst>
              <a:ext uri="{FF2B5EF4-FFF2-40B4-BE49-F238E27FC236}">
                <a16:creationId xmlns:a16="http://schemas.microsoft.com/office/drawing/2014/main" id="{80322BB7-5199-431C-AF9D-F171C180DA02}"/>
              </a:ext>
            </a:extLst>
          </p:cNvPr>
          <p:cNvPicPr>
            <a:picLocks noChangeAspect="1"/>
          </p:cNvPicPr>
          <p:nvPr/>
        </p:nvPicPr>
        <p:blipFill>
          <a:blip r:embed="rId7"/>
          <a:stretch>
            <a:fillRect/>
          </a:stretch>
        </p:blipFill>
        <p:spPr>
          <a:xfrm>
            <a:off x="7856232" y="1763613"/>
            <a:ext cx="2746258" cy="1514923"/>
          </a:xfrm>
          <a:prstGeom prst="rect">
            <a:avLst/>
          </a:prstGeom>
        </p:spPr>
      </p:pic>
      <p:pic>
        <p:nvPicPr>
          <p:cNvPr id="9" name="Picture 8">
            <a:extLst>
              <a:ext uri="{FF2B5EF4-FFF2-40B4-BE49-F238E27FC236}">
                <a16:creationId xmlns:a16="http://schemas.microsoft.com/office/drawing/2014/main" id="{AD88252E-E8C7-4537-B6D3-F9BE451139C0}"/>
              </a:ext>
            </a:extLst>
          </p:cNvPr>
          <p:cNvPicPr>
            <a:picLocks noChangeAspect="1"/>
          </p:cNvPicPr>
          <p:nvPr/>
        </p:nvPicPr>
        <p:blipFill>
          <a:blip r:embed="rId7"/>
          <a:stretch>
            <a:fillRect/>
          </a:stretch>
        </p:blipFill>
        <p:spPr>
          <a:xfrm>
            <a:off x="7975517" y="3544059"/>
            <a:ext cx="2626973" cy="1514923"/>
          </a:xfrm>
          <a:prstGeom prst="rect">
            <a:avLst/>
          </a:prstGeom>
        </p:spPr>
      </p:pic>
      <p:pic>
        <p:nvPicPr>
          <p:cNvPr id="10" name="Picture 9">
            <a:extLst>
              <a:ext uri="{FF2B5EF4-FFF2-40B4-BE49-F238E27FC236}">
                <a16:creationId xmlns:a16="http://schemas.microsoft.com/office/drawing/2014/main" id="{F2EEBA89-D879-45E8-A57E-A019361F73F1}"/>
              </a:ext>
            </a:extLst>
          </p:cNvPr>
          <p:cNvPicPr>
            <a:picLocks noChangeAspect="1"/>
          </p:cNvPicPr>
          <p:nvPr/>
        </p:nvPicPr>
        <p:blipFill>
          <a:blip r:embed="rId7"/>
          <a:stretch>
            <a:fillRect/>
          </a:stretch>
        </p:blipFill>
        <p:spPr>
          <a:xfrm>
            <a:off x="4661638" y="3579364"/>
            <a:ext cx="2626973" cy="1514923"/>
          </a:xfrm>
          <a:prstGeom prst="rect">
            <a:avLst/>
          </a:prstGeom>
        </p:spPr>
      </p:pic>
      <p:pic>
        <p:nvPicPr>
          <p:cNvPr id="11" name="Picture 10">
            <a:extLst>
              <a:ext uri="{FF2B5EF4-FFF2-40B4-BE49-F238E27FC236}">
                <a16:creationId xmlns:a16="http://schemas.microsoft.com/office/drawing/2014/main" id="{D7793B1C-E1D0-4B3F-A585-BA20912C2432}"/>
              </a:ext>
            </a:extLst>
          </p:cNvPr>
          <p:cNvPicPr>
            <a:picLocks noChangeAspect="1"/>
          </p:cNvPicPr>
          <p:nvPr/>
        </p:nvPicPr>
        <p:blipFill>
          <a:blip r:embed="rId7"/>
          <a:stretch>
            <a:fillRect/>
          </a:stretch>
        </p:blipFill>
        <p:spPr>
          <a:xfrm>
            <a:off x="4700202" y="1750523"/>
            <a:ext cx="2626973" cy="1514923"/>
          </a:xfrm>
          <a:prstGeom prst="rect">
            <a:avLst/>
          </a:prstGeom>
        </p:spPr>
      </p:pic>
      <p:sp>
        <p:nvSpPr>
          <p:cNvPr id="13" name="Rectangle 12">
            <a:extLst>
              <a:ext uri="{FF2B5EF4-FFF2-40B4-BE49-F238E27FC236}">
                <a16:creationId xmlns:a16="http://schemas.microsoft.com/office/drawing/2014/main" id="{5FD31C7D-24AD-4CB9-8074-67CC6B3AC113}"/>
              </a:ext>
            </a:extLst>
          </p:cNvPr>
          <p:cNvSpPr/>
          <p:nvPr/>
        </p:nvSpPr>
        <p:spPr>
          <a:xfrm>
            <a:off x="127232" y="1148347"/>
            <a:ext cx="4168698" cy="4893647"/>
          </a:xfrm>
          <a:prstGeom prst="rect">
            <a:avLst/>
          </a:prstGeom>
        </p:spPr>
        <p:txBody>
          <a:bodyPr wrap="square">
            <a:spAutoFit/>
          </a:bodyPr>
          <a:lstStyle/>
          <a:p>
            <a:pPr algn="just"/>
            <a:endParaRPr lang="en-US" sz="2400" dirty="0"/>
          </a:p>
          <a:p>
            <a:pPr marL="342900" indent="-342900" algn="just">
              <a:buFont typeface="Wingdings" panose="05000000000000000000" pitchFamily="2" charset="2"/>
              <a:buChar char="Ø"/>
            </a:pPr>
            <a:r>
              <a:rPr lang="en-US" sz="2400" dirty="0"/>
              <a:t>Early detection of COPD exacerbations based on previous patterns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Overall management  of this long term condition </a:t>
            </a:r>
          </a:p>
          <a:p>
            <a:pPr marL="342900" indent="-342900" algn="just">
              <a:buFont typeface="Wingdings" panose="05000000000000000000" pitchFamily="2" charset="2"/>
              <a:buChar char="Ø"/>
            </a:pPr>
            <a:endParaRPr lang="en-US" sz="2400" dirty="0"/>
          </a:p>
          <a:p>
            <a:pPr algn="just"/>
            <a:endParaRPr lang="en-GB" sz="2400" dirty="0"/>
          </a:p>
          <a:p>
            <a:pPr marL="342900" indent="-342900" algn="just">
              <a:buFont typeface="Wingdings" panose="05000000000000000000" pitchFamily="2" charset="2"/>
              <a:buChar char="Ø"/>
            </a:pPr>
            <a:r>
              <a:rPr lang="en-US" sz="2400" dirty="0"/>
              <a:t>Maintaining adherence and lifestyle management enhanced by mHealth</a:t>
            </a:r>
          </a:p>
        </p:txBody>
      </p:sp>
      <p:sp>
        <p:nvSpPr>
          <p:cNvPr id="3" name="Rectangle 2">
            <a:extLst>
              <a:ext uri="{FF2B5EF4-FFF2-40B4-BE49-F238E27FC236}">
                <a16:creationId xmlns:a16="http://schemas.microsoft.com/office/drawing/2014/main" id="{C72174ED-802A-4E8B-9808-8EA150EC68AB}"/>
              </a:ext>
            </a:extLst>
          </p:cNvPr>
          <p:cNvSpPr/>
          <p:nvPr/>
        </p:nvSpPr>
        <p:spPr>
          <a:xfrm>
            <a:off x="4700202" y="5784763"/>
            <a:ext cx="5723374" cy="1643527"/>
          </a:xfrm>
          <a:prstGeom prst="rect">
            <a:avLst/>
          </a:prstGeom>
        </p:spPr>
        <p:txBody>
          <a:bodyPr wrap="square">
            <a:spAutoFit/>
          </a:bodyPr>
          <a:lstStyle/>
          <a:p>
            <a:pPr marL="342900" lvl="0" indent="-342900" algn="just">
              <a:spcBef>
                <a:spcPct val="20000"/>
              </a:spcBef>
              <a:buClr>
                <a:srgbClr val="1195D3"/>
              </a:buClr>
              <a:buFont typeface="Wingdings" pitchFamily="2" charset="2"/>
              <a:buChar char="§"/>
            </a:pPr>
            <a:r>
              <a:rPr lang="en-US" sz="2400" dirty="0"/>
              <a:t>Future Development:</a:t>
            </a:r>
          </a:p>
          <a:p>
            <a:pPr marL="864016" lvl="1" indent="-342900" algn="just">
              <a:spcBef>
                <a:spcPct val="20000"/>
              </a:spcBef>
              <a:buClr>
                <a:srgbClr val="1195D3"/>
              </a:buClr>
              <a:buFont typeface="Wingdings" pitchFamily="2" charset="2"/>
              <a:buChar char="§"/>
            </a:pPr>
            <a:r>
              <a:rPr lang="en-GB" sz="2400" dirty="0"/>
              <a:t>Machine learning to improve risk prediction based on collected data</a:t>
            </a:r>
            <a:endParaRPr lang="en-US" sz="2400" dirty="0"/>
          </a:p>
        </p:txBody>
      </p:sp>
    </p:spTree>
    <p:extLst>
      <p:ext uri="{BB962C8B-B14F-4D97-AF65-F5344CB8AC3E}">
        <p14:creationId xmlns:p14="http://schemas.microsoft.com/office/powerpoint/2010/main" val="112168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6992-C334-49C8-936D-6E726D238DC5}"/>
              </a:ext>
            </a:extLst>
          </p:cNvPr>
          <p:cNvSpPr>
            <a:spLocks noGrp="1"/>
          </p:cNvSpPr>
          <p:nvPr>
            <p:ph type="title"/>
          </p:nvPr>
        </p:nvSpPr>
        <p:spPr>
          <a:xfrm>
            <a:off x="259060" y="369868"/>
            <a:ext cx="10432753" cy="1158280"/>
          </a:xfrm>
        </p:spPr>
        <p:txBody>
          <a:bodyPr>
            <a:normAutofit fontScale="90000"/>
          </a:bodyPr>
          <a:lstStyle/>
          <a:p>
            <a:r>
              <a:rPr lang="en-GB" dirty="0"/>
              <a:t>MALSEND PROJECT</a:t>
            </a:r>
            <a:br>
              <a:rPr lang="en-GB" dirty="0"/>
            </a:br>
            <a:r>
              <a:rPr lang="en-GB" sz="2200" dirty="0"/>
              <a:t>A Machine Learning Approach for a Predictive Employment Model </a:t>
            </a:r>
            <a:endParaRPr lang="en-GB" dirty="0"/>
          </a:p>
        </p:txBody>
      </p:sp>
      <p:sp>
        <p:nvSpPr>
          <p:cNvPr id="3" name="TextBox 2">
            <a:extLst>
              <a:ext uri="{FF2B5EF4-FFF2-40B4-BE49-F238E27FC236}">
                <a16:creationId xmlns:a16="http://schemas.microsoft.com/office/drawing/2014/main" id="{D084B3CD-B267-485C-A125-2F77943960C3}"/>
              </a:ext>
            </a:extLst>
          </p:cNvPr>
          <p:cNvSpPr txBox="1"/>
          <p:nvPr/>
        </p:nvSpPr>
        <p:spPr>
          <a:xfrm>
            <a:off x="281161" y="1763613"/>
            <a:ext cx="9854380" cy="5924699"/>
          </a:xfrm>
          <a:prstGeom prst="rect">
            <a:avLst/>
          </a:prstGeom>
          <a:noFill/>
        </p:spPr>
        <p:txBody>
          <a:bodyPr wrap="square" rtlCol="0">
            <a:spAutoFit/>
          </a:bodyPr>
          <a:lstStyle/>
          <a:p>
            <a:pPr marL="250603" indent="-250603" algn="just" defTabSz="801929" eaLnBrk="0" fontAlgn="base" hangingPunct="0">
              <a:spcBef>
                <a:spcPct val="0"/>
              </a:spcBef>
              <a:spcAft>
                <a:spcPct val="0"/>
              </a:spcAft>
              <a:buFont typeface="Arial" panose="020B0604020202020204" pitchFamily="34" charset="0"/>
              <a:buChar char="•"/>
            </a:pPr>
            <a:r>
              <a:rPr lang="en-GB" altLang="en-US" sz="1900" dirty="0">
                <a:solidFill>
                  <a:schemeClr val="tx2"/>
                </a:solidFill>
              </a:rPr>
              <a:t>'Special Educational Needs and Disabilities (SEND)' refers to children who have learning problems or disabilities that make it harder for them to learn than most children of the same age.</a:t>
            </a:r>
          </a:p>
          <a:p>
            <a:pPr algn="just" defTabSz="801929" eaLnBrk="0" fontAlgn="base" hangingPunct="0">
              <a:spcBef>
                <a:spcPct val="0"/>
              </a:spcBef>
              <a:spcAft>
                <a:spcPct val="0"/>
              </a:spcAft>
            </a:pPr>
            <a:endParaRPr lang="en-US"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r>
              <a:rPr lang="en-GB" altLang="en-US" sz="1900" dirty="0">
                <a:solidFill>
                  <a:schemeClr val="tx2"/>
                </a:solidFill>
              </a:rPr>
              <a:t>A learning disability affects the way a person understands information and how they communicate.</a:t>
            </a: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marL="250603" indent="-250603" algn="just" defTabSz="801929" eaLnBrk="0" fontAlgn="base" hangingPunct="0">
              <a:spcBef>
                <a:spcPct val="0"/>
              </a:spcBef>
              <a:spcAft>
                <a:spcPct val="0"/>
              </a:spcAft>
              <a:buFont typeface="Arial" panose="020B0604020202020204" pitchFamily="34" charset="0"/>
              <a:buChar char="•"/>
            </a:pPr>
            <a:r>
              <a:rPr lang="en-GB" altLang="en-US" sz="1900" dirty="0">
                <a:solidFill>
                  <a:schemeClr val="tx2"/>
                </a:solidFill>
              </a:rPr>
              <a:t>Can machine learning be used to find a trend between learning disability and subject expertise</a:t>
            </a:r>
          </a:p>
          <a:p>
            <a:pPr marL="250603" indent="-250603" algn="just" defTabSz="801929" eaLnBrk="0" fontAlgn="base" hangingPunct="0">
              <a:spcBef>
                <a:spcPct val="0"/>
              </a:spcBef>
              <a:spcAft>
                <a:spcPct val="0"/>
              </a:spcAft>
              <a:buFont typeface="Arial" panose="020B0604020202020204" pitchFamily="34" charset="0"/>
              <a:buChar char="•"/>
            </a:pPr>
            <a:endParaRPr lang="en-GB" altLang="en-US" sz="1900" dirty="0">
              <a:solidFill>
                <a:schemeClr val="tx2"/>
              </a:solidFill>
            </a:endParaRPr>
          </a:p>
          <a:p>
            <a:pPr algn="just"/>
            <a:endParaRPr lang="en-GB" sz="1800" dirty="0">
              <a:latin typeface="Calibri" panose="020F0502020204030204" pitchFamily="34" charset="0"/>
              <a:cs typeface="Calibri" panose="020F0502020204030204" pitchFamily="34" charset="0"/>
            </a:endParaRPr>
          </a:p>
        </p:txBody>
      </p:sp>
      <p:sp>
        <p:nvSpPr>
          <p:cNvPr id="4" name="Rectangle 1">
            <a:extLst>
              <a:ext uri="{FF2B5EF4-FFF2-40B4-BE49-F238E27FC236}">
                <a16:creationId xmlns:a16="http://schemas.microsoft.com/office/drawing/2014/main" id="{D04702CC-0A15-4508-9D69-89E7614D324D}"/>
              </a:ext>
            </a:extLst>
          </p:cNvPr>
          <p:cNvSpPr>
            <a:spLocks noChangeArrowheads="1"/>
          </p:cNvSpPr>
          <p:nvPr/>
        </p:nvSpPr>
        <p:spPr bwMode="auto">
          <a:xfrm>
            <a:off x="0" y="692928"/>
            <a:ext cx="157460" cy="5606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5873" tIns="157265" rIns="0" bIns="157265" numCol="1" anchor="ctr" anchorCtr="0" compatLnSpc="1">
            <a:prstTxWarp prst="textNoShape">
              <a:avLst/>
            </a:prstTxWarp>
            <a:spAutoFit/>
          </a:bodyPr>
          <a:lstStyle/>
          <a:p>
            <a:pPr defTabSz="801929" eaLnBrk="0" fontAlgn="base" hangingPunct="0">
              <a:spcBef>
                <a:spcPct val="0"/>
              </a:spcBef>
              <a:spcAft>
                <a:spcPct val="0"/>
              </a:spcAft>
            </a:pPr>
            <a:endParaRPr lang="en-US" altLang="en-US" sz="1579" dirty="0">
              <a:latin typeface="Arial" panose="020B0604020202020204" pitchFamily="34" charset="0"/>
            </a:endParaRPr>
          </a:p>
        </p:txBody>
      </p:sp>
      <p:graphicFrame>
        <p:nvGraphicFramePr>
          <p:cNvPr id="7" name="Diagram 6">
            <a:extLst>
              <a:ext uri="{FF2B5EF4-FFF2-40B4-BE49-F238E27FC236}">
                <a16:creationId xmlns:a16="http://schemas.microsoft.com/office/drawing/2014/main" id="{4022EE97-9383-4A83-A149-688F5A7F9274}"/>
              </a:ext>
            </a:extLst>
          </p:cNvPr>
          <p:cNvGraphicFramePr/>
          <p:nvPr/>
        </p:nvGraphicFramePr>
        <p:xfrm>
          <a:off x="-990798" y="3136221"/>
          <a:ext cx="7653556" cy="3471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23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A0AA623-F16E-4E32-ABBF-1238C9D537C0}"/>
              </a:ext>
            </a:extLst>
          </p:cNvPr>
          <p:cNvPicPr>
            <a:picLocks noChangeAspect="1"/>
          </p:cNvPicPr>
          <p:nvPr/>
        </p:nvPicPr>
        <p:blipFill>
          <a:blip r:embed="rId3"/>
          <a:stretch>
            <a:fillRect/>
          </a:stretch>
        </p:blipFill>
        <p:spPr>
          <a:xfrm>
            <a:off x="5733524" y="893122"/>
            <a:ext cx="4824536" cy="6286043"/>
          </a:xfrm>
          <a:prstGeom prst="rect">
            <a:avLst/>
          </a:prstGeom>
          <a:noFill/>
        </p:spPr>
      </p:pic>
      <p:sp>
        <p:nvSpPr>
          <p:cNvPr id="3" name="Content Placeholder 2">
            <a:extLst>
              <a:ext uri="{FF2B5EF4-FFF2-40B4-BE49-F238E27FC236}">
                <a16:creationId xmlns:a16="http://schemas.microsoft.com/office/drawing/2014/main" id="{F9EDE64C-4812-482A-8FE2-21BCCA9DDA04}"/>
              </a:ext>
            </a:extLst>
          </p:cNvPr>
          <p:cNvSpPr>
            <a:spLocks noGrp="1"/>
          </p:cNvSpPr>
          <p:nvPr>
            <p:ph sz="half" idx="1"/>
          </p:nvPr>
        </p:nvSpPr>
        <p:spPr>
          <a:xfrm>
            <a:off x="411534" y="1885737"/>
            <a:ext cx="5150396" cy="4927788"/>
          </a:xfrm>
        </p:spPr>
        <p:txBody>
          <a:bodyPr>
            <a:normAutofit/>
          </a:bodyPr>
          <a:lstStyle/>
          <a:p>
            <a:pPr marL="342900" indent="-342900">
              <a:spcAft>
                <a:spcPts val="600"/>
              </a:spcAft>
              <a:buFont typeface="Wingdings" panose="05000000000000000000" pitchFamily="2" charset="2"/>
              <a:buChar char="Ø"/>
            </a:pPr>
            <a:r>
              <a:rPr lang="en-GB" sz="2053" dirty="0">
                <a:solidFill>
                  <a:srgbClr val="23232D"/>
                </a:solidFill>
                <a:latin typeface="Roboto"/>
              </a:rPr>
              <a:t>Forecast population trends </a:t>
            </a:r>
          </a:p>
          <a:p>
            <a:pPr marL="342900" indent="-342900">
              <a:spcAft>
                <a:spcPts val="600"/>
              </a:spcAft>
              <a:buFont typeface="Wingdings" panose="05000000000000000000" pitchFamily="2" charset="2"/>
              <a:buChar char="Ø"/>
            </a:pPr>
            <a:endParaRPr lang="en-GB" sz="2053" dirty="0">
              <a:solidFill>
                <a:srgbClr val="23232D"/>
              </a:solidFill>
              <a:latin typeface="Roboto"/>
            </a:endParaRPr>
          </a:p>
          <a:p>
            <a:pPr marL="342900" indent="-342900">
              <a:spcAft>
                <a:spcPts val="600"/>
              </a:spcAft>
              <a:buFont typeface="Wingdings" panose="05000000000000000000" pitchFamily="2" charset="2"/>
              <a:buChar char="Ø"/>
            </a:pPr>
            <a:r>
              <a:rPr lang="en-GB" sz="2053" dirty="0">
                <a:solidFill>
                  <a:srgbClr val="23232D"/>
                </a:solidFill>
                <a:latin typeface="Roboto"/>
              </a:rPr>
              <a:t>Deliver more preventative care</a:t>
            </a:r>
          </a:p>
          <a:p>
            <a:pPr marL="342900" indent="-342900">
              <a:spcAft>
                <a:spcPts val="600"/>
              </a:spcAft>
              <a:buFont typeface="Wingdings" panose="05000000000000000000" pitchFamily="2" charset="2"/>
              <a:buChar char="Ø"/>
            </a:pPr>
            <a:endParaRPr lang="en-GB" sz="2053" dirty="0">
              <a:solidFill>
                <a:srgbClr val="23232D"/>
              </a:solidFill>
              <a:latin typeface="Roboto"/>
            </a:endParaRPr>
          </a:p>
          <a:p>
            <a:pPr marL="342900" indent="-342900">
              <a:spcAft>
                <a:spcPts val="600"/>
              </a:spcAft>
              <a:buFont typeface="Wingdings" panose="05000000000000000000" pitchFamily="2" charset="2"/>
              <a:buChar char="Ø"/>
            </a:pPr>
            <a:r>
              <a:rPr lang="en-GB" sz="2053" dirty="0">
                <a:solidFill>
                  <a:srgbClr val="23232D"/>
                </a:solidFill>
                <a:latin typeface="Roboto"/>
              </a:rPr>
              <a:t>Provide personalised treatments</a:t>
            </a:r>
          </a:p>
          <a:p>
            <a:pPr marL="342900" indent="-342900">
              <a:spcAft>
                <a:spcPts val="600"/>
              </a:spcAft>
              <a:buFont typeface="Wingdings" panose="05000000000000000000" pitchFamily="2" charset="2"/>
              <a:buChar char="Ø"/>
            </a:pPr>
            <a:endParaRPr lang="en-GB" sz="2053" dirty="0">
              <a:solidFill>
                <a:srgbClr val="23232D"/>
              </a:solidFill>
              <a:latin typeface="Roboto"/>
            </a:endParaRPr>
          </a:p>
          <a:p>
            <a:pPr marL="342900" indent="-342900">
              <a:spcAft>
                <a:spcPts val="600"/>
              </a:spcAft>
              <a:buFont typeface="Wingdings" panose="05000000000000000000" pitchFamily="2" charset="2"/>
              <a:buChar char="Ø"/>
            </a:pPr>
            <a:r>
              <a:rPr lang="en-GB" sz="2053" dirty="0">
                <a:solidFill>
                  <a:srgbClr val="23232D"/>
                </a:solidFill>
                <a:latin typeface="Roboto"/>
              </a:rPr>
              <a:t>Improve user experience</a:t>
            </a:r>
          </a:p>
          <a:p>
            <a:pPr marL="342900" indent="-342900">
              <a:spcAft>
                <a:spcPts val="600"/>
              </a:spcAft>
              <a:buFont typeface="Wingdings" panose="05000000000000000000" pitchFamily="2" charset="2"/>
              <a:buChar char="Ø"/>
            </a:pPr>
            <a:endParaRPr lang="en-GB" sz="2053" dirty="0">
              <a:solidFill>
                <a:srgbClr val="23232D"/>
              </a:solidFill>
              <a:latin typeface="Roboto"/>
            </a:endParaRPr>
          </a:p>
          <a:p>
            <a:pPr marL="342900" indent="-342900">
              <a:spcAft>
                <a:spcPts val="600"/>
              </a:spcAft>
              <a:buFont typeface="Wingdings" panose="05000000000000000000" pitchFamily="2" charset="2"/>
              <a:buChar char="Ø"/>
            </a:pPr>
            <a:r>
              <a:rPr lang="en-GB" sz="2053" dirty="0">
                <a:solidFill>
                  <a:srgbClr val="23232D"/>
                </a:solidFill>
                <a:latin typeface="Roboto"/>
              </a:rPr>
              <a:t>Improve productivity and reduce costs</a:t>
            </a:r>
          </a:p>
        </p:txBody>
      </p:sp>
      <p:sp>
        <p:nvSpPr>
          <p:cNvPr id="2" name="Title 1">
            <a:extLst>
              <a:ext uri="{FF2B5EF4-FFF2-40B4-BE49-F238E27FC236}">
                <a16:creationId xmlns:a16="http://schemas.microsoft.com/office/drawing/2014/main" id="{34DB837B-B4D3-4874-87F7-981AD3ECC858}"/>
              </a:ext>
            </a:extLst>
          </p:cNvPr>
          <p:cNvSpPr>
            <a:spLocks noGrp="1"/>
          </p:cNvSpPr>
          <p:nvPr>
            <p:ph type="title"/>
          </p:nvPr>
        </p:nvSpPr>
        <p:spPr>
          <a:xfrm>
            <a:off x="233338" y="323453"/>
            <a:ext cx="9088041" cy="1343942"/>
          </a:xfrm>
        </p:spPr>
        <p:txBody>
          <a:bodyPr anchor="t">
            <a:normAutofit/>
          </a:bodyPr>
          <a:lstStyle/>
          <a:p>
            <a:r>
              <a:rPr lang="en-GB" dirty="0"/>
              <a:t>Benefits of AI in the health sector</a:t>
            </a:r>
          </a:p>
        </p:txBody>
      </p:sp>
      <p:sp>
        <p:nvSpPr>
          <p:cNvPr id="5" name="Rectangle 4">
            <a:extLst>
              <a:ext uri="{FF2B5EF4-FFF2-40B4-BE49-F238E27FC236}">
                <a16:creationId xmlns:a16="http://schemas.microsoft.com/office/drawing/2014/main" id="{95F6A44B-AEBB-497C-9DBB-D595AA9542A7}"/>
              </a:ext>
            </a:extLst>
          </p:cNvPr>
          <p:cNvSpPr/>
          <p:nvPr/>
        </p:nvSpPr>
        <p:spPr>
          <a:xfrm>
            <a:off x="5757441" y="7191806"/>
            <a:ext cx="4934372" cy="276999"/>
          </a:xfrm>
          <a:prstGeom prst="rect">
            <a:avLst/>
          </a:prstGeom>
        </p:spPr>
        <p:txBody>
          <a:bodyPr wrap="square">
            <a:spAutoFit/>
          </a:bodyPr>
          <a:lstStyle/>
          <a:p>
            <a:r>
              <a:rPr lang="en-GB" sz="1200" dirty="0"/>
              <a:t>(Report of the WISH Data Science and AI Forum 2018)</a:t>
            </a:r>
          </a:p>
        </p:txBody>
      </p:sp>
    </p:spTree>
    <p:extLst>
      <p:ext uri="{BB962C8B-B14F-4D97-AF65-F5344CB8AC3E}">
        <p14:creationId xmlns:p14="http://schemas.microsoft.com/office/powerpoint/2010/main" val="138107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 id="{F14E23B3-E1DE-4CED-BB7E-5FF6E5EC58A0}" vid="{9FB151FA-F78F-45B7-B339-81195B472F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409DF20A20434B91813B9413D819A5" ma:contentTypeVersion="12" ma:contentTypeDescription="Create a new document." ma:contentTypeScope="" ma:versionID="7484eb8177893099a89abc553d117d9d">
  <xsd:schema xmlns:xsd="http://www.w3.org/2001/XMLSchema" xmlns:xs="http://www.w3.org/2001/XMLSchema" xmlns:p="http://schemas.microsoft.com/office/2006/metadata/properties" xmlns:ns3="4a103b8c-98e9-4fb9-a9f4-052beb1d8750" xmlns:ns4="d7e0e616-5e9d-49ef-86d0-6f68e76912a6" targetNamespace="http://schemas.microsoft.com/office/2006/metadata/properties" ma:root="true" ma:fieldsID="691c3ea101f9c732bc8f422f45d3910a" ns3:_="" ns4:_="">
    <xsd:import namespace="4a103b8c-98e9-4fb9-a9f4-052beb1d8750"/>
    <xsd:import namespace="d7e0e616-5e9d-49ef-86d0-6f68e76912a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103b8c-98e9-4fb9-a9f4-052beb1d8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e0e616-5e9d-49ef-86d0-6f68e76912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D3AACF-6B84-4B43-B55B-BC60854F25B8}">
  <ds:schemaRefs>
    <ds:schemaRef ds:uri="http://schemas.microsoft.com/sharepoint/v3/contenttype/forms"/>
  </ds:schemaRefs>
</ds:datastoreItem>
</file>

<file path=customXml/itemProps2.xml><?xml version="1.0" encoding="utf-8"?>
<ds:datastoreItem xmlns:ds="http://schemas.openxmlformats.org/officeDocument/2006/customXml" ds:itemID="{8AB81F61-B543-467D-864A-495C21139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103b8c-98e9-4fb9-a9f4-052beb1d8750"/>
    <ds:schemaRef ds:uri="d7e0e616-5e9d-49ef-86d0-6f68e76912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D33828-4DD8-44C2-ACF5-5A298D3B37F0}">
  <ds:schemaRef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http://purl.org/dc/dcmitype/"/>
    <ds:schemaRef ds:uri="http://schemas.microsoft.com/office/infopath/2007/PartnerControls"/>
    <ds:schemaRef ds:uri="d7e0e616-5e9d-49ef-86d0-6f68e76912a6"/>
    <ds:schemaRef ds:uri="4a103b8c-98e9-4fb9-a9f4-052beb1d8750"/>
  </ds:schemaRefs>
</ds:datastoreItem>
</file>

<file path=docProps/app.xml><?xml version="1.0" encoding="utf-8"?>
<Properties xmlns="http://schemas.openxmlformats.org/officeDocument/2006/extended-properties" xmlns:vt="http://schemas.openxmlformats.org/officeDocument/2006/docPropsVTypes">
  <TotalTime>1524</TotalTime>
  <Words>2207</Words>
  <Application>Microsoft Office PowerPoint</Application>
  <PresentationFormat>Custom</PresentationFormat>
  <Paragraphs>361</Paragraphs>
  <Slides>41</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41</vt:i4>
      </vt:variant>
    </vt:vector>
  </HeadingPairs>
  <TitlesOfParts>
    <vt:vector size="55" baseType="lpstr">
      <vt:lpstr>Lato</vt:lpstr>
      <vt:lpstr>Courier New</vt:lpstr>
      <vt:lpstr>Times New Roman</vt:lpstr>
      <vt:lpstr>-apple-system</vt:lpstr>
      <vt:lpstr>Tahoma</vt:lpstr>
      <vt:lpstr>Studio-Feixen-Sans</vt:lpstr>
      <vt:lpstr>Calibri</vt:lpstr>
      <vt:lpstr>Symbol</vt:lpstr>
      <vt:lpstr>Roboto</vt:lpstr>
      <vt:lpstr>Arial</vt:lpstr>
      <vt:lpstr>Trebuchet MS</vt:lpstr>
      <vt:lpstr>Wingdings</vt:lpstr>
      <vt:lpstr>Times</vt:lpstr>
      <vt:lpstr>Office Theme</vt:lpstr>
      <vt:lpstr>Data ANALYTICS and visualisation(COM725)</vt:lpstr>
      <vt:lpstr>CONTENTS</vt:lpstr>
      <vt:lpstr>Learning outcomes</vt:lpstr>
      <vt:lpstr>JOIN YOUR CLASSMATES ON MICROSOFT TEAMS</vt:lpstr>
      <vt:lpstr>M-Health project - CANAdvice</vt:lpstr>
      <vt:lpstr>WELCOME EU Project</vt:lpstr>
      <vt:lpstr>Solution: mHealth and AI</vt:lpstr>
      <vt:lpstr>MALSEND PROJECT A Machine Learning Approach for a Predictive Employment Model </vt:lpstr>
      <vt:lpstr>Benefits of AI in the health sector</vt:lpstr>
      <vt:lpstr>Applications of ai in health systems</vt:lpstr>
      <vt:lpstr>AI HEALTH applications</vt:lpstr>
      <vt:lpstr>AI HEALTH applications</vt:lpstr>
      <vt:lpstr>Introduction to the module</vt:lpstr>
      <vt:lpstr>PowerPoint Presentation</vt:lpstr>
      <vt:lpstr>What is data science</vt:lpstr>
      <vt:lpstr>The ai tree</vt:lpstr>
      <vt:lpstr>Computer AI passes Turing test in 'world first' </vt:lpstr>
      <vt:lpstr>Roles of data experts</vt:lpstr>
      <vt:lpstr>UK’s shortage of data talent </vt:lpstr>
      <vt:lpstr>Data Science PROCESS</vt:lpstr>
      <vt:lpstr>The 5 V’s of big data</vt:lpstr>
      <vt:lpstr>PowerPoint Presentation</vt:lpstr>
      <vt:lpstr>The Nature of Data</vt:lpstr>
      <vt:lpstr>DaTA Processing</vt:lpstr>
      <vt:lpstr>A Simple Taxonomy of Data</vt:lpstr>
      <vt:lpstr>PowerPoint Presentation</vt:lpstr>
      <vt:lpstr>PowerPoint Presentation</vt:lpstr>
      <vt:lpstr>Structured v/s unstructured data</vt:lpstr>
      <vt:lpstr>Metrics for Analytics ready Data</vt:lpstr>
      <vt:lpstr>The Art and Science of Data Pre-processing</vt:lpstr>
      <vt:lpstr>Data Pre-processing Tasks and Methods</vt:lpstr>
      <vt:lpstr> ASSESSMEnT BRIEF &amp;  Weekly ACTIVITIES</vt:lpstr>
      <vt:lpstr> Group Discussion 20 min Types of analysis</vt:lpstr>
      <vt:lpstr>Data that has high veracity and can be analyzed quickly has more value to a business.</vt:lpstr>
      <vt:lpstr>AE1</vt:lpstr>
      <vt:lpstr>AE2</vt:lpstr>
      <vt:lpstr>ACTIVITY 1</vt:lpstr>
      <vt:lpstr>Activity 2</vt:lpstr>
      <vt:lpstr>Activity 3 A Simple Taxonomy of Data</vt:lpstr>
      <vt:lpstr>ACTIVITY 4 (30-45 min) and 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science(COM618)</dc:title>
  <dc:creator>Drishty Sobnath</dc:creator>
  <cp:lastModifiedBy>Ivan</cp:lastModifiedBy>
  <cp:revision>8</cp:revision>
  <dcterms:created xsi:type="dcterms:W3CDTF">2020-10-12T14:24:38Z</dcterms:created>
  <dcterms:modified xsi:type="dcterms:W3CDTF">2024-02-18T14:19:35Z</dcterms:modified>
</cp:coreProperties>
</file>